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png" ContentType="image/pn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1.xml" ContentType="application/vnd.openxmlformats-officedocument.theme+xml"/>
  <Override PartName="/ppt/slideMasters/slideMaster1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slides/slide1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5.xml" ContentType="application/vnd.openxmlformats-officedocument.presentationml.notesSlide+xml"/>
  <Override PartName="/ppt/slides/slide5.xml" ContentType="application/vnd.openxmlformats-officedocument.presentationml.slide+xml"/>
  <Override PartName="/ppt/notesSlides/notesSlide6.xml" ContentType="application/vnd.openxmlformats-officedocument.presentationml.notesSlide+xml"/>
  <Override PartName="/ppt/slides/slide6.xml" ContentType="application/vnd.openxmlformats-officedocument.presentationml.slide+xml"/>
  <Override PartName="/ppt/notesSlides/notesSlide7.xml" ContentType="application/vnd.openxmlformats-officedocument.presentationml.notesSlide+xml"/>
  <Override PartName="/ppt/slides/slide7.xml" ContentType="application/vnd.openxmlformats-officedocument.presentationml.slide+xml"/>
  <Override PartName="/ppt/notesSlides/notesSlide8.xml" ContentType="application/vnd.openxmlformats-officedocument.presentationml.notesSlide+xml"/>
  <Override PartName="/ppt/slides/slide8.xml" ContentType="application/vnd.openxmlformats-officedocument.presentationml.slide+xml"/>
  <Override PartName="/ppt/notesSlides/notesSlide9.xml" ContentType="application/vnd.openxmlformats-officedocument.presentationml.notesSlide+xml"/>
  <Override PartName="/ppt/slides/slide9.xml" ContentType="application/vnd.openxmlformats-officedocument.presentationml.slide+xml"/>
  <Override PartName="/ppt/notesSlides/notesSlide10.xml" ContentType="application/vnd.openxmlformats-officedocument.presentationml.notesSlide+xml"/>
  <Override PartName="/ppt/slides/slide10.xml" ContentType="application/vnd.openxmlformats-officedocument.presentationml.slide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p="http://schemas.openxmlformats.org/presentationml/2006/main" xmlns:r="http://schemas.openxmlformats.org/officeDocument/2006/relationships" xmlns:a="http://schemas.openxmlformats.org/drawingml/2006/main">
  <p:sldMasterIdLst>
    <p:sldMasterId id="2147483669" r:id="rId1"/>
  </p:sldMasterIdLst>
  <p:notesMasterIdLst>
    <p:notesMasterId r:id="rId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</p:sldIdLst>
  <p:sldSz cx="14630400" cy="8229600"/>
  <p:notesSz cx="6857895" cy="9143861"/>
  <p:kinsoku lang="zh-CN" invalStChars="!%),.:;?]}¨·ˇˉ་―‖’”…‰∶、。〃々〉》」』】〕〗！＂＇％），．：；？］｀｜｝～￠" invalEndChars="([{·‘“〈《「『【〔〖（．［｛￡￥"/>
  <p:defaultTextStyle>
    <a:defPPr>
      <a:defRPr lang="zh-CN"/>
    </a:defPPr>
    <a:lvl1pPr marL="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1pPr>
    <a:lvl2pPr marL="228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2pPr>
    <a:lvl3pPr marL="457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3pPr>
    <a:lvl4pPr marL="6858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4pPr>
    <a:lvl5pPr marL="9144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5pPr>
    <a:lvl6pPr marL="11430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6pPr>
    <a:lvl7pPr marL="13716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7pPr>
    <a:lvl8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8pPr>
    <a:lvl9pPr marL="1600200" algn="l" defTabSz="914400" fontAlgn="base" hangingPunct="0">
      <a:defRPr sz="2400">
        <a:solidFill>
          <a:schemeClr val="tx1"/>
        </a:solidFill>
        <a:latin typeface="Droid Sans"/>
        <a:ea typeface="Droid Sans"/>
        <a:cs typeface="Times New Roman"/>
      </a:defRPr>
    </a:lvl9pPr>
  </p:defaultTextStyle>
</p:presentation>
</file>

<file path=ppt/presProps.xml><?xml version="1.0" encoding="utf-8"?>
<p:presentationPr xmlns:p="http://schemas.openxmlformats.org/presentationml/2006/main" xmlns:r="http://schemas.openxmlformats.org/officeDocument/2006/relationships" xmlns:a="http://schemas.openxmlformats.org/drawingml/2006/main">
  <p:showPr showNarration="1"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p="http://schemas.openxmlformats.org/presentationml/2006/main" xmlns:r="http://schemas.openxmlformats.org/officeDocument/2006/relationships" xmlns:a="http://schemas.openxmlformats.org/drawingml/2006/main">
  <p:normalViewPr>
    <p:restoredLeft sz="15611" autoAdjust="0"/>
    <p:restoredTop sz="99500" autoAdjust="0"/>
  </p:normalViewPr>
  <p:slideViewPr>
    <p:cSldViewPr snapToGrid="0" snapToObjects="1">
      <p:cViewPr>
        <p:scale>
          <a:sx n="50" d="100"/>
          <a:sy n="50" d="100"/>
        </p:scale>
        <p:origin x="0" y="0"/>
      </p:cViewPr>
      <p:guideLst/>
    </p:cSldViewPr>
  </p:slideViewPr>
  <p:outlineViewPr>
    <p:cViewPr>
      <p:scale>
        <a:sx n="33" d="100"/>
        <a:sy n="33" d="100"/>
      </p:scale>
      <p:origin x="0" y="0"/>
    </p:cViewPr>
    <p:sldLst/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57" d="100"/>
          <a:sy n="57" d="100"/>
        </p:scale>
        <p:origin x="0" y="0"/>
      </p:cViewPr>
      <p:guideLst/>
    </p:cSldViewPr>
  </p:notesViewPr>
  <p:gridSpacing cx="72009" cy="72009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notesMaster" Target="notesMasters/notesMaster1.xml"/><Relationship Id="rId3" Type="http://schemas.openxmlformats.org/officeDocument/2006/relationships/theme" Target="theme/theme1.xml"/><Relationship Id="rId4" Type="http://schemas.openxmlformats.org/officeDocument/2006/relationships/slide" Target="slides/slide1.xml"/><Relationship Id="rId5" Type="http://schemas.openxmlformats.org/officeDocument/2006/relationships/slide" Target="slides/slide2.xml"/><Relationship Id="rId6" Type="http://schemas.openxmlformats.org/officeDocument/2006/relationships/slide" Target="slides/slide3.xml"/><Relationship Id="rId7" Type="http://schemas.openxmlformats.org/officeDocument/2006/relationships/slide" Target="slides/slide4.xml"/><Relationship Id="rId8" Type="http://schemas.openxmlformats.org/officeDocument/2006/relationships/slide" Target="slides/slide5.xml"/><Relationship Id="rId9" Type="http://schemas.openxmlformats.org/officeDocument/2006/relationships/slide" Target="slides/slide6.xml"/><Relationship Id="rId10" Type="http://schemas.openxmlformats.org/officeDocument/2006/relationships/slide" Target="slides/slide7.xml"/><Relationship Id="rId11" Type="http://schemas.openxmlformats.org/officeDocument/2006/relationships/slide" Target="slides/slide8.xml"/><Relationship Id="rId12" Type="http://schemas.openxmlformats.org/officeDocument/2006/relationships/slide" Target="slides/slide9.xml"/><Relationship Id="rId13" Type="http://schemas.openxmlformats.org/officeDocument/2006/relationships/slide" Target="slides/slide10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&lt;#&gt;</a:t>
            </a:fld>
            <a:endParaRPr lang="zh-CN" altLang="en-US" sz="1200"/>
          </a:p>
        </p:txBody>
      </p:sp>
      <p:sp>
        <p:nvSpPr>
          <p:cNvPr id="2" name="Text box"/>
          <p:cNvSpPr>
            <a:spLocks noGrp="1"/>
          </p:cNvSpPr>
          <p:nvPr>
            <p:ph type="hdr"/>
          </p:nvPr>
        </p:nvSpPr>
        <p:spPr>
          <a:xfrm rot="0">
            <a:off x="0" y="0"/>
            <a:ext cx="2971799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algn="l"/>
            <a:endParaRPr lang="zh-CN" altLang="en-US" sz="1200"/>
          </a:p>
        </p:txBody>
      </p:sp>
      <p:sp>
        <p:nvSpPr>
          <p:cNvPr id="3" name="Text box"/>
          <p:cNvSpPr>
            <a:spLocks noGrp="1"/>
          </p:cNvSpPr>
          <p:nvPr>
            <p:ph type="dt" idx="1"/>
          </p:nvPr>
        </p:nvSpPr>
        <p:spPr>
          <a:xfrm rot="0">
            <a:off x="3884613" y="0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pPr algn="r"/>
            <a:fld id="{CAD2D6BD-DE1B-4B5F-8B41-2702339687B9}" type="datetime1">
              <a:rPr lang="en-US" altLang="zh-CN" sz="1200"/>
              <a:t>9/26/2025</a:t>
            </a:fld>
            <a:endParaRPr lang="zh-CN" altLang="en-US" sz="1200"/>
          </a:p>
        </p:txBody>
      </p:sp>
      <p:sp>
        <p:nvSpPr>
          <p:cNvPr id="4" name="Object"/>
          <p:cNvSpPr>
            <a:spLocks noGrp="1" noChangeAspect="1"/>
          </p:cNvSpPr>
          <p:nvPr>
            <p:ph type="sldImg" idx="2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solidFill>
              <a:srgbClr val="000000"/>
            </a:solidFill>
            <a:prstDash val="solid"/>
            <a:round/>
          </a:ln>
        </p:spPr>
      </p:sp>
      <p:sp>
        <p:nvSpPr>
          <p:cNvPr id="5" name="Text box"/>
          <p:cNvSpPr>
            <a:spLocks noGrp="1"/>
          </p:cNvSpPr>
          <p:nvPr>
            <p:ph type="body" idx="3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r>
              <a:rPr lang="en-US" altLang="zh-CN"/>
              <a:t>Click to edit Master text styles</a:t>
            </a:r>
            <a:endParaRPr lang="en-US" altLang="zh-CN"/>
          </a:p>
          <a:p>
            <a:pPr lvl="1"/>
            <a:r>
              <a:rPr lang="en-US" altLang="zh-CN"/>
              <a:t>Second level</a:t>
            </a:r>
            <a:endParaRPr lang="en-US" altLang="zh-CN"/>
          </a:p>
          <a:p>
            <a:pPr lvl="2"/>
            <a:r>
              <a:rPr lang="en-US" altLang="zh-CN"/>
              <a:t>Third level</a:t>
            </a:r>
            <a:endParaRPr lang="en-US" altLang="zh-CN"/>
          </a:p>
          <a:p>
            <a:pPr lvl="3"/>
            <a:r>
              <a:rPr lang="en-US" altLang="zh-CN"/>
              <a:t>Fourth level</a:t>
            </a:r>
            <a:endParaRPr lang="en-US" altLang="zh-CN"/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6" name="Text box"/>
          <p:cNvSpPr>
            <a:spLocks noGrp="1"/>
          </p:cNvSpPr>
          <p:nvPr>
            <p:ph type="ftr" idx="4"/>
          </p:nvPr>
        </p:nvSpPr>
        <p:spPr>
          <a:xfrm rot="0">
            <a:off x="0" y="8685213"/>
            <a:ext cx="2971799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l"/>
            <a:endParaRPr lang="zh-CN" altLang="en-US" sz="1200"/>
          </a:p>
        </p:txBody>
      </p:sp>
    </p:spTree>
    <p:extLst>
      <p:ext uri="{BB962C8B-B14F-4D97-AF65-F5344CB8AC3E}">
        <p14:creationId xmlns:p14="http://schemas.microsoft.com/office/powerpoint/2010/main" val="1240424916"/>
      </p:ext>
    </p:extLst>
  </p:cSld>
  <p:clrMap bg1="lt1" tx1="dk1" bg2="lt2" tx2="dk2" accent1="accent1" accent2="accent2" accent3="accent3" accent4="accent4" accent5="accent5" accent6="accent6" hlink="hlink" folHlink="folHlink"/>
  <p:hf sldNum="1" hdr="0" ftr="0" dt="0"/>
  <p:notesStyle>
    <a:lvl1pPr marL="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1pPr>
    <a:lvl2pPr marL="457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2pPr>
    <a:lvl3pPr marL="914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3pPr>
    <a:lvl4pPr marL="13716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4pPr>
    <a:lvl5pPr marL="18288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5pPr>
    <a:lvl6pPr marL="22860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6pPr>
    <a:lvl7pPr marL="27432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7pPr>
    <a:lvl8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8pPr>
    <a:lvl9pPr marL="3200400" indent="0" algn="l" defTabSz="914400" fontAlgn="base" hangingPunct="0">
      <a:lnSpc>
        <a:spcPct val="100000"/>
      </a:lnSpc>
      <a:spcBef>
        <a:spcPts val="0"/>
      </a:spcBef>
      <a:spcAft>
        <a:spcPts val="0"/>
      </a:spcAft>
      <a:buNone/>
      <a:defRPr sz="2400" b="0" i="0" u="none" strike="noStrike" kern="0" cap="none" spc="0" baseline="0">
        <a:solidFill>
          <a:schemeClr val="tx1"/>
        </a:solidFill>
        <a:latin typeface="Droid Sans"/>
        <a:ea typeface="Droid Sans"/>
        <a:cs typeface="Times New Roman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</a:t>
            </a:fld>
            <a:endParaRPr lang="zh-CN" altLang="en-US" sz="1200"/>
          </a:p>
        </p:txBody>
      </p:sp>
      <p:sp>
        <p:nvSpPr>
          <p:cNvPr id="14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5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6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1933247"/>
      </p:ext>
    </p:extLst>
  </p:cSld>
  <p:clrMapOvr>
    <a:masterClrMapping/>
  </p:clrMapOvr>
</p:notes>
</file>

<file path=ppt/notesSlides/notesSlide10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10</a:t>
            </a:fld>
            <a:endParaRPr lang="zh-CN" altLang="en-US" sz="1200"/>
          </a:p>
        </p:txBody>
      </p:sp>
      <p:sp>
        <p:nvSpPr>
          <p:cNvPr id="236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237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238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250380"/>
      </p:ext>
    </p:extLst>
  </p:cSld>
  <p:clrMapOvr>
    <a:masterClrMapping/>
  </p:clrMapOvr>
</p:notes>
</file>

<file path=ppt/notesSlides/notesSlide2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2</a:t>
            </a:fld>
            <a:endParaRPr lang="zh-CN" altLang="en-US" sz="1200"/>
          </a:p>
        </p:txBody>
      </p:sp>
      <p:sp>
        <p:nvSpPr>
          <p:cNvPr id="30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31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32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547365"/>
      </p:ext>
    </p:extLst>
  </p:cSld>
  <p:clrMapOvr>
    <a:masterClrMapping/>
  </p:clrMapOvr>
</p:notes>
</file>

<file path=ppt/notesSlides/notesSlide3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3</a:t>
            </a:fld>
            <a:endParaRPr lang="zh-CN" altLang="en-US" sz="1200"/>
          </a:p>
        </p:txBody>
      </p:sp>
      <p:sp>
        <p:nvSpPr>
          <p:cNvPr id="50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51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52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8305250"/>
      </p:ext>
    </p:extLst>
  </p:cSld>
  <p:clrMapOvr>
    <a:masterClrMapping/>
  </p:clrMapOvr>
</p:notes>
</file>

<file path=ppt/notesSlides/notesSlide4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4</a:t>
            </a:fld>
            <a:endParaRPr lang="zh-CN" altLang="en-US" sz="1200"/>
          </a:p>
        </p:txBody>
      </p:sp>
      <p:sp>
        <p:nvSpPr>
          <p:cNvPr id="72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73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74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740740"/>
      </p:ext>
    </p:extLst>
  </p:cSld>
  <p:clrMapOvr>
    <a:masterClrMapping/>
  </p:clrMapOvr>
</p:notes>
</file>

<file path=ppt/notesSlides/notesSlide5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5</a:t>
            </a:fld>
            <a:endParaRPr lang="zh-CN" altLang="en-US" sz="1200"/>
          </a:p>
        </p:txBody>
      </p:sp>
      <p:sp>
        <p:nvSpPr>
          <p:cNvPr id="96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97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98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7600662"/>
      </p:ext>
    </p:extLst>
  </p:cSld>
  <p:clrMapOvr>
    <a:masterClrMapping/>
  </p:clrMapOvr>
</p:notes>
</file>

<file path=ppt/notesSlides/notesSlide6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6</a:t>
            </a:fld>
            <a:endParaRPr lang="zh-CN" altLang="en-US" sz="1200"/>
          </a:p>
        </p:txBody>
      </p:sp>
      <p:sp>
        <p:nvSpPr>
          <p:cNvPr id="116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17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18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321265"/>
      </p:ext>
    </p:extLst>
  </p:cSld>
  <p:clrMapOvr>
    <a:masterClrMapping/>
  </p:clrMapOvr>
</p:notes>
</file>

<file path=ppt/notesSlides/notesSlide7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7</a:t>
            </a:fld>
            <a:endParaRPr lang="zh-CN" altLang="en-US" sz="1200"/>
          </a:p>
        </p:txBody>
      </p:sp>
      <p:sp>
        <p:nvSpPr>
          <p:cNvPr id="145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46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47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41859477"/>
      </p:ext>
    </p:extLst>
  </p:cSld>
  <p:clrMapOvr>
    <a:masterClrMapping/>
  </p:clrMapOvr>
</p:notes>
</file>

<file path=ppt/notesSlides/notesSlide8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8</a:t>
            </a:fld>
            <a:endParaRPr lang="zh-CN" altLang="en-US" sz="1200"/>
          </a:p>
        </p:txBody>
      </p:sp>
      <p:sp>
        <p:nvSpPr>
          <p:cNvPr id="174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75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76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836219"/>
      </p:ext>
    </p:extLst>
  </p:cSld>
  <p:clrMapOvr>
    <a:masterClrMapping/>
  </p:clrMapOvr>
</p:notes>
</file>

<file path=ppt/notesSlides/notesSlide9.xml><?xml version="1.0" encoding="utf-8"?>
<p:notes xmlns:p="http://schemas.openxmlformats.org/presentationml/2006/main" xmlns:r="http://schemas.openxmlformats.org/officeDocument/2006/relationships" xmlns:a="http://schemas.openxmlformats.org/drawingml/2006/main">
  <p:cSld>
    <p:bg>
      <p:bgPr>
        <a:solidFill>
          <a:schemeClr val="bg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box"/>
          <p:cNvSpPr>
            <a:spLocks noGrp="1"/>
          </p:cNvSpPr>
          <p:nvPr>
            <p:ph type="sldNum" idx="5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b" anchorCtr="0">
            <a:prstTxWarp prst="textNoShape"/>
          </a:bodyPr>
          <a:lstStyle/>
          <a:p>
            <a:pPr algn="r"/>
            <a:fld id="{CAD2D6BD-DE1B-4B5F-8B41-2702339687B9}" type="slidenum">
              <a:rPr lang="en-US" altLang="zh-CN" sz="12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9</a:t>
            </a:fld>
            <a:endParaRPr lang="zh-CN" altLang="en-US" sz="1200"/>
          </a:p>
        </p:txBody>
      </p:sp>
      <p:sp>
        <p:nvSpPr>
          <p:cNvPr id="197" name="Object"/>
          <p:cNvSpPr>
            <a:spLocks noGrp="1" noChangeAspect="1"/>
          </p:cNvSpPr>
          <p:nvPr>
            <p:ph type="sldImg"/>
          </p:nvPr>
        </p:nvSpPr>
        <p:spPr>
          <a:xfrm rot="0">
            <a:off x="685800" y="1143000"/>
            <a:ext cx="5486400" cy="3086100"/>
          </a:xfrm>
          <a:prstGeom prst="rect"/>
          <a:noFill/>
          <a:ln w="12700" cmpd="sng" cap="flat">
            <a:noFill/>
            <a:prstDash val="solid"/>
            <a:miter/>
          </a:ln>
        </p:spPr>
      </p:sp>
      <p:sp>
        <p:nvSpPr>
          <p:cNvPr id="198" name="Text box"/>
          <p:cNvSpPr>
            <a:spLocks noGrp="1"/>
          </p:cNvSpPr>
          <p:nvPr>
            <p:ph type="body" idx="1"/>
          </p:nvPr>
        </p:nvSpPr>
        <p:spPr>
          <a:xfrm rot="0">
            <a:off x="685800" y="4400550"/>
            <a:ext cx="5486400" cy="360045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endParaRPr lang="zh-CN" altLang="en-US"/>
          </a:p>
        </p:txBody>
      </p:sp>
      <p:sp>
        <p:nvSpPr>
          <p:cNvPr id="199" name="Text box"/>
          <p:cNvSpPr>
            <a:spLocks noGrp="1"/>
          </p:cNvSpPr>
          <p:nvPr>
            <p:ph type="sldNum" idx="10"/>
          </p:nvPr>
        </p:nvSpPr>
        <p:spPr>
          <a:xfrm rot="0">
            <a:off x="3884613" y="8685213"/>
            <a:ext cx="2971800" cy="4587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91440" tIns="45720" rIns="91440" bIns="45720" anchor="t" anchorCtr="0">
            <a:prstTxWarp prst="textNoShape"/>
          </a:bodyPr>
          <a:lstStyle/>
          <a:p>
            <a:fld id="{CAD2D6BD-DE1B-4B5F-8B41-2702339687B9}" type="slidenum"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06587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1.pn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2.pn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3.png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4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5.png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7.png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9.png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s://gamma.app/?utm_source=made-with-gamma" TargetMode="External"/><Relationship Id="rId3" Type="http://schemas.openxmlformats.org/officeDocument/2006/relationships/image" Target="../media/10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p="http://schemas.openxmlformats.org/presentationml/2006/main" xmlns:a="http://schemas.openxmlformats.org/drawingml/2006/main" xmlns:r="http://schemas.openxmlformats.org/officeDocument/2006/relationships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ctrTitle"/>
          </p:nvPr>
        </p:nvSpPr>
        <p:spPr>
          <a:xfrm>
            <a:off x="1097280" y="2556510"/>
            <a:ext cx="12435840" cy="176403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subTitle" idx="1"/>
          </p:nvPr>
        </p:nvSpPr>
        <p:spPr>
          <a:xfrm>
            <a:off x="2194560" y="4663440"/>
            <a:ext cx="10241280" cy="210312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2963737"/>
      </p:ext>
    </p:extLst>
  </p:cSld>
  <p:clrMapOvr>
    <a:masterClrMapping/>
  </p:clrMapOvr>
</p:sldLayout>
</file>

<file path=ppt/slideLayouts/slideLayout10.xml><?xml version="1.0" encoding="utf-8"?>
<p:sldLayout xmlns:p="http://schemas.openxmlformats.org/presentationml/2006/main" xmlns:a="http://schemas.openxmlformats.org/drawingml/2006/main" xmlns:r="http://schemas.openxmlformats.org/officeDocument/2006/relationships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415604"/>
      </p:ext>
    </p:extLst>
  </p:cSld>
  <p:clrMapOvr>
    <a:masterClrMapping/>
  </p:clrMapOvr>
</p:sldLayout>
</file>

<file path=ppt/slideLayouts/slideLayout11.xml><?xml version="1.0" encoding="utf-8"?>
<p:sldLayout xmlns:p="http://schemas.openxmlformats.org/presentationml/2006/main" xmlns:a="http://schemas.openxmlformats.org/drawingml/2006/main" xmlns:r="http://schemas.openxmlformats.org/officeDocument/2006/relationships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3657409"/>
      </p:ext>
    </p:extLst>
  </p:cSld>
  <p:clrMapOvr>
    <a:masterClrMapping/>
  </p:clrMapOvr>
</p:sldLayout>
</file>

<file path=ppt/slideLayouts/slideLayout12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5F5F5"/>
          </a:solidFill>
          <a:ln w="12700" cmpd="sng" cap="flat">
            <a:noFill/>
            <a:prstDash val="solid"/>
            <a:miter/>
          </a:ln>
        </p:spPr>
      </p:sp>
      <p:sp>
        <p:nvSpPr>
          <p:cNvPr id="9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pic>
        <p:nvPicPr>
          <p:cNvPr id="10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37455485"/>
      </p:ext>
    </p:extLst>
  </p:cSld>
  <p:clrMapOvr>
    <a:masterClrMapping/>
  </p:clrMapOvr>
  <p:hf sldNum="0"/>
</p:sldLayout>
</file>

<file path=ppt/slideLayouts/slideLayout13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5F5F5"/>
          </a:solidFill>
          <a:ln w="12700" cmpd="sng" cap="flat">
            <a:noFill/>
            <a:prstDash val="solid"/>
            <a:miter/>
          </a:ln>
        </p:spPr>
      </p:sp>
      <p:sp>
        <p:nvSpPr>
          <p:cNvPr id="18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pic>
        <p:nvPicPr>
          <p:cNvPr id="19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67523324"/>
      </p:ext>
    </p:extLst>
  </p:cSld>
  <p:clrMapOvr>
    <a:masterClrMapping/>
  </p:clrMapOvr>
  <p:hf sldNum="0"/>
</p:sldLayout>
</file>

<file path=ppt/slideLayouts/slideLayout14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5F5F5"/>
          </a:solidFill>
          <a:ln w="12700" cmpd="sng" cap="flat">
            <a:noFill/>
            <a:prstDash val="solid"/>
            <a:miter/>
          </a:ln>
        </p:spPr>
      </p:sp>
      <p:sp>
        <p:nvSpPr>
          <p:cNvPr id="34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pic>
        <p:nvPicPr>
          <p:cNvPr id="35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880204924"/>
      </p:ext>
    </p:extLst>
  </p:cSld>
  <p:clrMapOvr>
    <a:masterClrMapping/>
  </p:clrMapOvr>
  <p:hf sldNum="0"/>
</p:sldLayout>
</file>

<file path=ppt/slideLayouts/slideLayout15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5F5F5"/>
          </a:solidFill>
          <a:ln w="12700" cmpd="sng" cap="flat">
            <a:noFill/>
            <a:prstDash val="solid"/>
            <a:miter/>
          </a:ln>
        </p:spPr>
      </p:sp>
      <p:sp>
        <p:nvSpPr>
          <p:cNvPr id="54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pic>
        <p:nvPicPr>
          <p:cNvPr id="55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391788111"/>
      </p:ext>
    </p:extLst>
  </p:cSld>
  <p:clrMapOvr>
    <a:masterClrMapping/>
  </p:clrMapOvr>
  <p:hf sldNum="0"/>
</p:sldLayout>
</file>

<file path=ppt/slideLayouts/slideLayout16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5F5F5"/>
          </a:solidFill>
          <a:ln w="12700" cmpd="sng" cap="flat">
            <a:noFill/>
            <a:prstDash val="solid"/>
            <a:miter/>
          </a:ln>
        </p:spPr>
      </p:sp>
      <p:sp>
        <p:nvSpPr>
          <p:cNvPr id="76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pic>
        <p:nvPicPr>
          <p:cNvPr id="77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424042640"/>
      </p:ext>
    </p:extLst>
  </p:cSld>
  <p:clrMapOvr>
    <a:masterClrMapping/>
  </p:clrMapOvr>
  <p:hf sldNum="0"/>
</p:sldLayout>
</file>

<file path=ppt/slideLayouts/slideLayout17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5F5F5"/>
          </a:solidFill>
          <a:ln w="12700" cmpd="sng" cap="flat">
            <a:noFill/>
            <a:prstDash val="solid"/>
            <a:miter/>
          </a:ln>
        </p:spPr>
      </p:sp>
      <p:sp>
        <p:nvSpPr>
          <p:cNvPr id="100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pic>
        <p:nvPicPr>
          <p:cNvPr id="101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794886979"/>
      </p:ext>
    </p:extLst>
  </p:cSld>
  <p:clrMapOvr>
    <a:masterClrMapping/>
  </p:clrMapOvr>
  <p:hf sldNum="0"/>
</p:sldLayout>
</file>

<file path=ppt/slideLayouts/slideLayout18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5F5F5"/>
          </a:solidFill>
          <a:ln w="12700" cmpd="sng" cap="flat">
            <a:noFill/>
            <a:prstDash val="solid"/>
            <a:miter/>
          </a:ln>
        </p:spPr>
      </p:sp>
      <p:sp>
        <p:nvSpPr>
          <p:cNvPr id="120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pic>
        <p:nvPicPr>
          <p:cNvPr id="121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755662987"/>
      </p:ext>
    </p:extLst>
  </p:cSld>
  <p:clrMapOvr>
    <a:masterClrMapping/>
  </p:clrMapOvr>
  <p:hf sldNum="0"/>
</p:sldLayout>
</file>

<file path=ppt/slideLayouts/slideLayout19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5F5F5"/>
          </a:solidFill>
          <a:ln w="12700" cmpd="sng" cap="flat">
            <a:noFill/>
            <a:prstDash val="solid"/>
            <a:miter/>
          </a:ln>
        </p:spPr>
      </p:sp>
      <p:sp>
        <p:nvSpPr>
          <p:cNvPr id="149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pic>
        <p:nvPicPr>
          <p:cNvPr id="150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930312855"/>
      </p:ext>
    </p:extLst>
  </p:cSld>
  <p:clrMapOvr>
    <a:masterClrMapping/>
  </p:clrMapOvr>
  <p:hf sldNum="0"/>
</p:sldLayout>
</file>

<file path=ppt/slideLayouts/slideLayout2.xml><?xml version="1.0" encoding="utf-8"?>
<p:sldLayout xmlns:p="http://schemas.openxmlformats.org/presentationml/2006/main" xmlns:a="http://schemas.openxmlformats.org/drawingml/2006/main" xmlns:r="http://schemas.openxmlformats.org/officeDocument/2006/relationships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515614"/>
      </p:ext>
    </p:extLst>
  </p:cSld>
  <p:clrMapOvr>
    <a:masterClrMapping/>
  </p:clrMapOvr>
</p:sldLayout>
</file>

<file path=ppt/slideLayouts/slideLayout20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5F5F5"/>
          </a:solidFill>
          <a:ln w="12700" cmpd="sng" cap="flat">
            <a:noFill/>
            <a:prstDash val="solid"/>
            <a:miter/>
          </a:ln>
        </p:spPr>
      </p:sp>
      <p:sp>
        <p:nvSpPr>
          <p:cNvPr id="178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pic>
        <p:nvPicPr>
          <p:cNvPr id="179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24218128"/>
      </p:ext>
    </p:extLst>
  </p:cSld>
  <p:clrMapOvr>
    <a:masterClrMapping/>
  </p:clrMapOvr>
  <p:hf sldNum="0"/>
</p:sldLayout>
</file>

<file path=ppt/slideLayouts/slideLayout21.xml><?xml version="1.0" encoding="utf-8"?>
<p:sldLayout xmlns:p="http://schemas.openxmlformats.org/presentationml/2006/main" xmlns:a="http://schemas.openxmlformats.org/drawingml/2006/main" xmlns:r="http://schemas.openxmlformats.org/officeDocument/2006/relationships" showMasterSp="0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5F5F5"/>
          </a:solidFill>
          <a:ln w="12700" cmpd="sng" cap="flat">
            <a:noFill/>
            <a:prstDash val="solid"/>
            <a:miter/>
          </a:ln>
        </p:spPr>
      </p:sp>
      <p:sp>
        <p:nvSpPr>
          <p:cNvPr id="201" name="Rectangle"/>
          <p:cNvSpPr>
            <a:spLocks/>
          </p:cNvSpPr>
          <p:nvPr/>
        </p:nvSpPr>
        <p:spPr>
          <a:xfrm rot="0">
            <a:off x="0" y="0"/>
            <a:ext cx="14630401" cy="8229600"/>
          </a:xfrm>
          <a:prstGeom prst="rect"/>
          <a:solidFill>
            <a:srgbClr val="FFFFFF"/>
          </a:solidFill>
          <a:ln w="12700" cmpd="sng" cap="flat">
            <a:noFill/>
            <a:prstDash val="solid"/>
            <a:miter/>
          </a:ln>
        </p:spPr>
      </p:sp>
      <p:pic>
        <p:nvPicPr>
          <p:cNvPr id="202" name="Image" descr="preencoded.png">
            <a:hlinkClick r:id="rId2"/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2839215" y="7749539"/>
            <a:ext cx="1722604" cy="411480"/>
          </a:xfrm>
          <a:prstGeom prst="rect"/>
          <a:noFill/>
          <a:ln w="12700" cmpd="sng" cap="flat">
            <a:noFill/>
            <a:prstDash val="solid"/>
            <a:miter/>
          </a:ln>
        </p:spPr>
      </p:pic>
    </p:spTree>
    <p:extLst>
      <p:ext uri="{BB962C8B-B14F-4D97-AF65-F5344CB8AC3E}">
        <p14:creationId xmlns:p14="http://schemas.microsoft.com/office/powerpoint/2010/main" val="136409103"/>
      </p:ext>
    </p:extLst>
  </p:cSld>
  <p:clrMapOvr>
    <a:masterClrMapping/>
  </p:clrMapOvr>
  <p:hf sldNum="0"/>
</p:sldLayout>
</file>

<file path=ppt/slideLayouts/slideLayout3.xml><?xml version="1.0" encoding="utf-8"?>
<p:sldLayout xmlns:p="http://schemas.openxmlformats.org/presentationml/2006/main" xmlns:a="http://schemas.openxmlformats.org/drawingml/2006/main" xmlns:r="http://schemas.openxmlformats.org/officeDocument/2006/relationships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11189110"/>
      </p:ext>
    </p:extLst>
  </p:cSld>
  <p:clrMapOvr>
    <a:masterClrMapping/>
  </p:clrMapOvr>
</p:sldLayout>
</file>

<file path=ppt/slideLayouts/slideLayout4.xml><?xml version="1.0" encoding="utf-8"?>
<p:sldLayout xmlns:p="http://schemas.openxmlformats.org/presentationml/2006/main" xmlns:a="http://schemas.openxmlformats.org/drawingml/2006/main" xmlns:r="http://schemas.openxmlformats.org/officeDocument/2006/relationships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723894"/>
      </p:ext>
    </p:extLst>
  </p:cSld>
  <p:clrMapOvr>
    <a:masterClrMapping/>
  </p:clrMapOvr>
</p:sldLayout>
</file>

<file path=ppt/slideLayouts/slideLayout5.xml><?xml version="1.0" encoding="utf-8"?>
<p:sldLayout xmlns:p="http://schemas.openxmlformats.org/presentationml/2006/main" xmlns:a="http://schemas.openxmlformats.org/drawingml/2006/main" xmlns:r="http://schemas.openxmlformats.org/officeDocument/2006/relationships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Text box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Text box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Text box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4838526"/>
      </p:ext>
    </p:extLst>
  </p:cSld>
  <p:clrMapOvr>
    <a:masterClrMapping/>
  </p:clrMapOvr>
</p:sldLayout>
</file>

<file path=ppt/slideLayouts/slideLayout6.xml><?xml version="1.0" encoding="utf-8"?>
<p:sldLayout xmlns:p="http://schemas.openxmlformats.org/presentationml/2006/main" xmlns:a="http://schemas.openxmlformats.org/drawingml/2006/main" xmlns:r="http://schemas.openxmlformats.org/officeDocument/2006/relationships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4572517"/>
      </p:ext>
    </p:extLst>
  </p:cSld>
  <p:clrMapOvr>
    <a:masterClrMapping/>
  </p:clrMapOvr>
</p:sldLayout>
</file>

<file path=ppt/slideLayouts/slideLayout7.xml><?xml version="1.0" encoding="utf-8"?>
<p:sldLayout xmlns:p="http://schemas.openxmlformats.org/presentationml/2006/main" xmlns:a="http://schemas.openxmlformats.org/drawingml/2006/main" xmlns:r="http://schemas.openxmlformats.org/officeDocument/2006/relationships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931488"/>
      </p:ext>
    </p:extLst>
  </p:cSld>
  <p:clrMapOvr>
    <a:masterClrMapping/>
  </p:clrMapOvr>
</p:sldLayout>
</file>

<file path=ppt/slideLayouts/slideLayout8.xml><?xml version="1.0" encoding="utf-8"?>
<p:sldLayout xmlns:p="http://schemas.openxmlformats.org/presentationml/2006/main" xmlns:a="http://schemas.openxmlformats.org/drawingml/2006/main" xmlns:r="http://schemas.openxmlformats.org/officeDocument/2006/relationships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06696562"/>
      </p:ext>
    </p:extLst>
  </p:cSld>
  <p:clrMapOvr>
    <a:masterClrMapping/>
  </p:clrMapOvr>
</p:sldLayout>
</file>

<file path=ppt/slideLayouts/slideLayout9.xml><?xml version="1.0" encoding="utf-8"?>
<p:sldLayout xmlns:p="http://schemas.openxmlformats.org/presentationml/2006/main" xmlns:a="http://schemas.openxmlformats.org/drawingml/2006/main" xmlns:r="http://schemas.openxmlformats.org/officeDocument/2006/relationships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box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Text box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box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729185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slideLayout" Target="../slideLayouts/slideLayout18.xml"/><Relationship Id="rId19" Type="http://schemas.openxmlformats.org/officeDocument/2006/relationships/slideLayout" Target="../slideLayouts/slideLayout19.xml"/><Relationship Id="rId20" Type="http://schemas.openxmlformats.org/officeDocument/2006/relationships/slideLayout" Target="../slideLayouts/slideLayout20.xml"/><Relationship Id="rId21" Type="http://schemas.openxmlformats.org/officeDocument/2006/relationships/slideLayout" Target="../slideLayouts/slideLayout21.xml"/><Relationship Id="rId22" Type="http://schemas.openxmlformats.org/officeDocument/2006/relationships/theme" Target="../theme/theme1.xml"/></Relationships>
</file>

<file path=ppt/slideMasters/slideMaster1.xml><?xml version="1.0" encoding="utf-8"?>
<p:sldMaster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242606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</p:sldLayoutIdLst>
  <p:hf sldNum="0" hdr="0" ftr="0" dt="0"/>
  <p:txStyles>
    <p:titleStyle>
      <a:lvl1pPr algn="ctr" defTabSz="914400" eaLnBrk="1" fontAlgn="auto" latinLnBrk="0" hangingPunct="1">
        <a:spcBef>
          <a:spcPts val="0"/>
        </a:spcBef>
        <a:buNone/>
        <a:defRPr sz="4400" kern="1200">
          <a:solidFill>
            <a:schemeClr val="tx1"/>
          </a:solidFill>
          <a:latin typeface="Calibri Light" pitchFamily="0" charset="0"/>
          <a:ea typeface="等线 Light" pitchFamily="0" charset="0"/>
          <a:cs typeface="Calibri Light" pitchFamily="0" charset="0"/>
        </a:defRPr>
      </a:lvl1pPr>
    </p:titleStyle>
    <p:bodyStyle>
      <a:lvl1pPr marL="342900" indent="-3429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1pPr>
      <a:lvl2pPr marL="742950" indent="-28575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2pPr>
      <a:lvl3pPr marL="1143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3pPr>
      <a:lvl4pPr marL="1600200" indent="-228600" algn="l" defTabSz="914400" eaLnBrk="1" fontAlgn="auto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4pPr>
      <a:lvl5pPr marL="2057400" indent="-228600" algn="l" defTabSz="914400" eaLnBrk="1" fontAlgn="auto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5pPr>
      <a:lvl6pPr marL="25146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6pPr>
      <a:lvl7pPr marL="29718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7pPr>
      <a:lvl8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8pPr>
      <a:lvl9pPr marL="3429000" indent="-228600" algn="l" defTabSz="914400" eaLnBrk="1" fontAlgn="auto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Calibri" pitchFamily="0" charset="0"/>
          <a:ea typeface="等线" pitchFamily="0" charset="0"/>
          <a:cs typeface="Calibri" pitchFamily="0" charset="0"/>
        </a:defRPr>
      </a:lvl9pPr>
    </p:body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11.png"/><Relationship Id="rId2" Type="http://schemas.openxmlformats.org/officeDocument/2006/relationships/slideLayout" Target="../slideLayouts/slideLayout12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29.png"/><Relationship Id="rId2" Type="http://schemas.openxmlformats.org/officeDocument/2006/relationships/image" Target="../media/30.png"/><Relationship Id="rId3" Type="http://schemas.openxmlformats.org/officeDocument/2006/relationships/image" Target="../media/31.png"/><Relationship Id="rId4" Type="http://schemas.openxmlformats.org/officeDocument/2006/relationships/image" Target="../media/32.png"/><Relationship Id="rId5" Type="http://schemas.openxmlformats.org/officeDocument/2006/relationships/slideLayout" Target="../slideLayouts/slideLayout21.xml"/><Relationship Id="rId6" Type="http://schemas.openxmlformats.org/officeDocument/2006/relationships/notesSlide" Target="../notesSlides/notesSlide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12.png"/><Relationship Id="rId2" Type="http://schemas.openxmlformats.org/officeDocument/2006/relationships/slideLayout" Target="../slideLayouts/slideLayout13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13.png"/><Relationship Id="rId2" Type="http://schemas.openxmlformats.org/officeDocument/2006/relationships/slideLayout" Target="../slideLayouts/slideLayout1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14.png"/><Relationship Id="rId2" Type="http://schemas.openxmlformats.org/officeDocument/2006/relationships/image" Target="../media/15.png"/><Relationship Id="rId3" Type="http://schemas.openxmlformats.org/officeDocument/2006/relationships/slideLayout" Target="../slideLayouts/slideLayout15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16.png"/><Relationship Id="rId2" Type="http://schemas.openxmlformats.org/officeDocument/2006/relationships/image" Target="../media/17.png"/><Relationship Id="rId3" Type="http://schemas.openxmlformats.org/officeDocument/2006/relationships/image" Target="../media/18.png"/><Relationship Id="rId4" Type="http://schemas.openxmlformats.org/officeDocument/2006/relationships/image" Target="../media/19.png"/><Relationship Id="rId5" Type="http://schemas.openxmlformats.org/officeDocument/2006/relationships/slideLayout" Target="../slideLayouts/slideLayout1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20.png"/><Relationship Id="rId2" Type="http://schemas.openxmlformats.org/officeDocument/2006/relationships/slideLayout" Target="../slideLayouts/slideLayout17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21.png"/><Relationship Id="rId2" Type="http://schemas.openxmlformats.org/officeDocument/2006/relationships/image" Target="../media/22.png"/><Relationship Id="rId3" Type="http://schemas.openxmlformats.org/officeDocument/2006/relationships/image" Target="../media/23.png"/><Relationship Id="rId4" Type="http://schemas.openxmlformats.org/officeDocument/2006/relationships/slideLayout" Target="../slideLayouts/slideLayout18.xml"/><Relationship Id="rId5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24.png"/><Relationship Id="rId2" Type="http://schemas.openxmlformats.org/officeDocument/2006/relationships/slideLayout" Target="../slideLayouts/slideLayout19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25.png"/><Relationship Id="rId2" Type="http://schemas.openxmlformats.org/officeDocument/2006/relationships/image" Target="../media/26.png"/><Relationship Id="rId3" Type="http://schemas.openxmlformats.org/officeDocument/2006/relationships/image" Target="../media/27.png"/><Relationship Id="rId4" Type="http://schemas.openxmlformats.org/officeDocument/2006/relationships/image" Target="../media/28.png"/><Relationship Id="rId5" Type="http://schemas.openxmlformats.org/officeDocument/2006/relationships/slideLayout" Target="../slideLayouts/slideLayout20.xml"/><Relationship Id="rId6" Type="http://schemas.openxmlformats.org/officeDocument/2006/relationships/notesSlide" Target="../notesSlides/notesSlide9.xml"/></Relationships>
</file>

<file path=ppt/slides/slide1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9144000" y="0"/>
            <a:ext cx="548640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2" name="Rectangle"/>
          <p:cNvSpPr>
            <a:spLocks/>
          </p:cNvSpPr>
          <p:nvPr/>
        </p:nvSpPr>
        <p:spPr>
          <a:xfrm rot="0">
            <a:off x="793790" y="2518648"/>
            <a:ext cx="7556420" cy="212633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AI-Powered Women's Safety and Empowerment System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" name="Rectangle"/>
          <p:cNvSpPr>
            <a:spLocks/>
          </p:cNvSpPr>
          <p:nvPr/>
        </p:nvSpPr>
        <p:spPr>
          <a:xfrm rot="0">
            <a:off x="793790" y="4118385"/>
            <a:ext cx="755642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Leveraging artificial intelligence to create a proactive safety ecosystem that predicts, detects, and responds to threats in real-time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39" name="Text box" descr="*#TXT_SIGN#*"/>
          <p:cNvSpPr txBox="1">
            <a:spLocks/>
          </p:cNvSpPr>
          <p:nvPr/>
        </p:nvSpPr>
        <p:spPr>
          <a:xfrm rot="0">
            <a:off x="1390628" y="5781587"/>
            <a:ext cx="3867091" cy="87630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76200" tIns="76200" rIns="76200" bIns="76200" anchor="t" anchorCtr="0">
            <a:prstTxWarp prst="textNoShape"/>
            <a:spAutoFit/>
          </a:bodyPr>
          <a:lstStyle/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Name : Deva.likitha</a:t>
            </a:r>
            <a:endParaRPr lang="en-US" altLang="zh-CN" sz="24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  <a:p>
            <a:pPr marL="0" indent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400" b="0" i="0" u="none" strike="noStrike" kern="0" cap="none" spc="0" baseline="0">
                <a:solidFill>
                  <a:schemeClr val="tx1"/>
                </a:solidFill>
                <a:latin typeface="Droid Sans"/>
                <a:ea typeface="Droid Sans"/>
                <a:cs typeface="Lucida Sans"/>
              </a:rPr>
              <a:t>Reg. no: 323129512011</a:t>
            </a:r>
            <a:endParaRPr lang="zh-CN" altLang="en-US" sz="24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205639867"/>
      </p:ext>
    </p:extLst>
  </p:cSld>
  <p:clrMapOvr>
    <a:masterClrMapping/>
  </p:clrMapOvr>
</p:sld>
</file>

<file path=ppt/slides/slide10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Rectangle"/>
          <p:cNvSpPr>
            <a:spLocks/>
          </p:cNvSpPr>
          <p:nvPr/>
        </p:nvSpPr>
        <p:spPr>
          <a:xfrm rot="0">
            <a:off x="477441" y="597694"/>
            <a:ext cx="3948470" cy="42636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Results &amp; Future Impact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04" name="Rectangle"/>
          <p:cNvSpPr>
            <a:spLocks/>
          </p:cNvSpPr>
          <p:nvPr/>
        </p:nvSpPr>
        <p:spPr>
          <a:xfrm rot="0">
            <a:off x="1860708" y="2183606"/>
            <a:ext cx="1678067" cy="34099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91.2%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205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676638" y="1330881"/>
            <a:ext cx="2046446" cy="2046446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206" name="Rectangle"/>
          <p:cNvSpPr>
            <a:spLocks/>
          </p:cNvSpPr>
          <p:nvPr/>
        </p:nvSpPr>
        <p:spPr>
          <a:xfrm rot="0">
            <a:off x="1847136" y="3547705"/>
            <a:ext cx="1705332" cy="21312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 Accuracy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07" name="Rectangle"/>
          <p:cNvSpPr>
            <a:spLocks/>
          </p:cNvSpPr>
          <p:nvPr/>
        </p:nvSpPr>
        <p:spPr>
          <a:xfrm rot="0">
            <a:off x="477441" y="3842623"/>
            <a:ext cx="4444841" cy="21824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Threat prediction precision rate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08" name="Rectangle"/>
          <p:cNvSpPr>
            <a:spLocks/>
          </p:cNvSpPr>
          <p:nvPr/>
        </p:nvSpPr>
        <p:spPr>
          <a:xfrm rot="0">
            <a:off x="6476048" y="2183606"/>
            <a:ext cx="1678067" cy="34099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100%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209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6291976" y="1330881"/>
            <a:ext cx="2046445" cy="2046446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210" name="Rectangle"/>
          <p:cNvSpPr>
            <a:spLocks/>
          </p:cNvSpPr>
          <p:nvPr/>
        </p:nvSpPr>
        <p:spPr>
          <a:xfrm rot="0">
            <a:off x="6462474" y="3547705"/>
            <a:ext cx="1705332" cy="21312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Test Success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1" name="Rectangle"/>
          <p:cNvSpPr>
            <a:spLocks/>
          </p:cNvSpPr>
          <p:nvPr/>
        </p:nvSpPr>
        <p:spPr>
          <a:xfrm rot="0">
            <a:off x="5092779" y="3842623"/>
            <a:ext cx="4444841" cy="21824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Load testing and API reliability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2" name="Rectangle"/>
          <p:cNvSpPr>
            <a:spLocks/>
          </p:cNvSpPr>
          <p:nvPr/>
        </p:nvSpPr>
        <p:spPr>
          <a:xfrm rot="0">
            <a:off x="11091387" y="2183606"/>
            <a:ext cx="1678067" cy="34099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6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5ms</a:t>
            </a:r>
            <a:endParaRPr lang="zh-CN" altLang="en-US" sz="2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213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0907316" y="1330881"/>
            <a:ext cx="2046446" cy="2046446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214" name="Rectangle"/>
          <p:cNvSpPr>
            <a:spLocks/>
          </p:cNvSpPr>
          <p:nvPr/>
        </p:nvSpPr>
        <p:spPr>
          <a:xfrm rot="0">
            <a:off x="11077814" y="3547705"/>
            <a:ext cx="1705332" cy="21312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Response Time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5" name="Rectangle"/>
          <p:cNvSpPr>
            <a:spLocks/>
          </p:cNvSpPr>
          <p:nvPr/>
        </p:nvSpPr>
        <p:spPr>
          <a:xfrm rot="0">
            <a:off x="9708118" y="3842623"/>
            <a:ext cx="4444841" cy="21824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Average API processing speed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6" name="Rectangle"/>
          <p:cNvSpPr>
            <a:spLocks/>
          </p:cNvSpPr>
          <p:nvPr/>
        </p:nvSpPr>
        <p:spPr>
          <a:xfrm rot="0">
            <a:off x="477441" y="4265414"/>
            <a:ext cx="2458522" cy="21312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Future Development Priorities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7" name="Rectangle"/>
          <p:cNvSpPr>
            <a:spLocks/>
          </p:cNvSpPr>
          <p:nvPr/>
        </p:nvSpPr>
        <p:spPr>
          <a:xfrm rot="0">
            <a:off x="477441" y="4683085"/>
            <a:ext cx="136327" cy="17049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DM Sans Light" pitchFamily="34" charset="0"/>
                <a:ea typeface="DM Sans Light" pitchFamily="34" charset="0"/>
                <a:cs typeface="DM Sans Light" pitchFamily="34" charset="0"/>
              </a:rPr>
              <a:t>01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8" name="Rectangle"/>
          <p:cNvSpPr>
            <a:spLocks/>
          </p:cNvSpPr>
          <p:nvPr/>
        </p:nvSpPr>
        <p:spPr>
          <a:xfrm rot="0">
            <a:off x="477441" y="4899660"/>
            <a:ext cx="6769537" cy="15240"/>
          </a:xfrm>
          <a:prstGeom prst="rect"/>
          <a:solidFill>
            <a:srgbClr val="1C9770"/>
          </a:solidFill>
          <a:ln w="12700" cmpd="sng" cap="flat">
            <a:noFill/>
            <a:prstDash val="solid"/>
            <a:miter/>
          </a:ln>
        </p:spPr>
      </p:sp>
      <p:sp>
        <p:nvSpPr>
          <p:cNvPr id="219" name="Rectangle"/>
          <p:cNvSpPr>
            <a:spLocks/>
          </p:cNvSpPr>
          <p:nvPr/>
        </p:nvSpPr>
        <p:spPr>
          <a:xfrm rot="0">
            <a:off x="477441" y="4998244"/>
            <a:ext cx="1725453" cy="21312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Wearable Integration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0" name="Rectangle"/>
          <p:cNvSpPr>
            <a:spLocks/>
          </p:cNvSpPr>
          <p:nvPr/>
        </p:nvSpPr>
        <p:spPr>
          <a:xfrm rot="0">
            <a:off x="477441" y="5293162"/>
            <a:ext cx="6769537" cy="21824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Expand compatibility with smartwatches and fitness trackers for seamless monitoring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1" name="Rectangle"/>
          <p:cNvSpPr>
            <a:spLocks/>
          </p:cNvSpPr>
          <p:nvPr/>
        </p:nvSpPr>
        <p:spPr>
          <a:xfrm rot="0">
            <a:off x="7383304" y="4683085"/>
            <a:ext cx="136326" cy="17049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DM Sans Light" pitchFamily="34" charset="0"/>
                <a:ea typeface="DM Sans Light" pitchFamily="34" charset="0"/>
                <a:cs typeface="DM Sans Light" pitchFamily="34" charset="0"/>
              </a:rPr>
              <a:t>02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2" name="Rectangle"/>
          <p:cNvSpPr>
            <a:spLocks/>
          </p:cNvSpPr>
          <p:nvPr/>
        </p:nvSpPr>
        <p:spPr>
          <a:xfrm rot="0">
            <a:off x="7383304" y="4899660"/>
            <a:ext cx="6769656" cy="15240"/>
          </a:xfrm>
          <a:prstGeom prst="rect"/>
          <a:solidFill>
            <a:srgbClr val="1C9770"/>
          </a:solidFill>
          <a:ln w="12700" cmpd="sng" cap="flat">
            <a:noFill/>
            <a:prstDash val="solid"/>
            <a:miter/>
          </a:ln>
        </p:spPr>
      </p:sp>
      <p:sp>
        <p:nvSpPr>
          <p:cNvPr id="223" name="Rectangle"/>
          <p:cNvSpPr>
            <a:spLocks/>
          </p:cNvSpPr>
          <p:nvPr/>
        </p:nvSpPr>
        <p:spPr>
          <a:xfrm rot="0">
            <a:off x="7383304" y="4998244"/>
            <a:ext cx="1949053" cy="21312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Real-time Data Sources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4" name="Rectangle"/>
          <p:cNvSpPr>
            <a:spLocks/>
          </p:cNvSpPr>
          <p:nvPr/>
        </p:nvSpPr>
        <p:spPr>
          <a:xfrm rot="0">
            <a:off x="7383304" y="5293162"/>
            <a:ext cx="6769656" cy="21824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Integration with police databases and public safety systems for enhanced threat intelligence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5" name="Rectangle"/>
          <p:cNvSpPr>
            <a:spLocks/>
          </p:cNvSpPr>
          <p:nvPr/>
        </p:nvSpPr>
        <p:spPr>
          <a:xfrm rot="0">
            <a:off x="477441" y="5750004"/>
            <a:ext cx="136327" cy="17049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DM Sans Light" pitchFamily="34" charset="0"/>
                <a:ea typeface="DM Sans Light" pitchFamily="34" charset="0"/>
                <a:cs typeface="DM Sans Light" pitchFamily="34" charset="0"/>
              </a:rPr>
              <a:t>03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6" name="Rectangle"/>
          <p:cNvSpPr>
            <a:spLocks/>
          </p:cNvSpPr>
          <p:nvPr/>
        </p:nvSpPr>
        <p:spPr>
          <a:xfrm rot="0">
            <a:off x="477441" y="5966579"/>
            <a:ext cx="6769537" cy="15240"/>
          </a:xfrm>
          <a:prstGeom prst="rect"/>
          <a:solidFill>
            <a:srgbClr val="1C9770"/>
          </a:solidFill>
          <a:ln w="12700" cmpd="sng" cap="flat">
            <a:noFill/>
            <a:prstDash val="solid"/>
            <a:miter/>
          </a:ln>
        </p:spPr>
      </p:sp>
      <p:sp>
        <p:nvSpPr>
          <p:cNvPr id="227" name="Rectangle"/>
          <p:cNvSpPr>
            <a:spLocks/>
          </p:cNvSpPr>
          <p:nvPr/>
        </p:nvSpPr>
        <p:spPr>
          <a:xfrm rot="0">
            <a:off x="477441" y="6065163"/>
            <a:ext cx="1705332" cy="21312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Advanced AI Models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8" name="Rectangle"/>
          <p:cNvSpPr>
            <a:spLocks/>
          </p:cNvSpPr>
          <p:nvPr/>
        </p:nvSpPr>
        <p:spPr>
          <a:xfrm rot="0">
            <a:off x="477441" y="6360081"/>
            <a:ext cx="6769537" cy="21824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Implementation of deep learning algorithms for more sophisticated threat prediction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9" name="Rectangle"/>
          <p:cNvSpPr>
            <a:spLocks/>
          </p:cNvSpPr>
          <p:nvPr/>
        </p:nvSpPr>
        <p:spPr>
          <a:xfrm rot="0">
            <a:off x="7383304" y="5750004"/>
            <a:ext cx="136326" cy="170496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DM Sans Light" pitchFamily="34" charset="0"/>
                <a:ea typeface="DM Sans Light" pitchFamily="34" charset="0"/>
                <a:cs typeface="DM Sans Light" pitchFamily="34" charset="0"/>
              </a:rPr>
              <a:t>04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30" name="Rectangle"/>
          <p:cNvSpPr>
            <a:spLocks/>
          </p:cNvSpPr>
          <p:nvPr/>
        </p:nvSpPr>
        <p:spPr>
          <a:xfrm rot="0">
            <a:off x="7383304" y="5966579"/>
            <a:ext cx="6769656" cy="15240"/>
          </a:xfrm>
          <a:prstGeom prst="rect"/>
          <a:solidFill>
            <a:srgbClr val="1C9770"/>
          </a:solidFill>
          <a:ln w="12700" cmpd="sng" cap="flat">
            <a:noFill/>
            <a:prstDash val="solid"/>
            <a:miter/>
          </a:ln>
        </p:spPr>
      </p:sp>
      <p:sp>
        <p:nvSpPr>
          <p:cNvPr id="231" name="Rectangle"/>
          <p:cNvSpPr>
            <a:spLocks/>
          </p:cNvSpPr>
          <p:nvPr/>
        </p:nvSpPr>
        <p:spPr>
          <a:xfrm rot="0">
            <a:off x="7383304" y="6065163"/>
            <a:ext cx="1852136" cy="21312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Community Expansion</a:t>
            </a:r>
            <a:endParaRPr lang="zh-CN" altLang="en-US" sz="1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32" name="Rectangle"/>
          <p:cNvSpPr>
            <a:spLocks/>
          </p:cNvSpPr>
          <p:nvPr/>
        </p:nvSpPr>
        <p:spPr>
          <a:xfrm rot="0">
            <a:off x="7383304" y="6360081"/>
            <a:ext cx="6769656" cy="21824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Development of safe zones, local support networks, and community-driven safety features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33" name="Rounded rectangle"/>
          <p:cNvSpPr>
            <a:spLocks/>
          </p:cNvSpPr>
          <p:nvPr/>
        </p:nvSpPr>
        <p:spPr>
          <a:xfrm rot="0">
            <a:off x="477441" y="6834067"/>
            <a:ext cx="13675520" cy="797718"/>
          </a:xfrm>
          <a:prstGeom prst="roundRect">
            <a:avLst>
              <a:gd name="adj" fmla="val 2564"/>
            </a:avLst>
          </a:prstGeom>
          <a:solidFill>
            <a:srgbClr val="B6FCB8"/>
          </a:solidFill>
          <a:ln w="12700" cmpd="sng" cap="flat">
            <a:noFill/>
            <a:prstDash val="solid"/>
            <a:miter/>
          </a:ln>
        </p:spPr>
      </p:sp>
      <p:pic>
        <p:nvPicPr>
          <p:cNvPr id="234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613767" y="7037546"/>
            <a:ext cx="170497" cy="136326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235" name="Rectangle"/>
          <p:cNvSpPr>
            <a:spLocks/>
          </p:cNvSpPr>
          <p:nvPr/>
        </p:nvSpPr>
        <p:spPr>
          <a:xfrm rot="0">
            <a:off x="920591" y="7004447"/>
            <a:ext cx="13096043" cy="43648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000000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We have successfully developed a scalable, intelligent, and user-friendly AI-powered safety system that transforms women's safety from reactive response to proactive protection, creating a foundation for safer communities across India.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886017429"/>
      </p:ext>
    </p:extLst>
  </p:cSld>
  <p:clrMapOvr>
    <a:masterClrMapping/>
  </p:clrMapOvr>
</p:sld>
</file>

<file path=ppt/slides/slide2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"/>
          <p:cNvSpPr>
            <a:spLocks/>
          </p:cNvSpPr>
          <p:nvPr/>
        </p:nvSpPr>
        <p:spPr>
          <a:xfrm rot="0">
            <a:off x="753427" y="591979"/>
            <a:ext cx="9598701" cy="67270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5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20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The Critical Need for Women's Safety</a:t>
            </a:r>
            <a:endParaRPr lang="zh-CN" altLang="en-US" sz="4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1" name="Rectangle"/>
          <p:cNvSpPr>
            <a:spLocks/>
          </p:cNvSpPr>
          <p:nvPr/>
        </p:nvSpPr>
        <p:spPr>
          <a:xfrm rot="0">
            <a:off x="753427" y="1781293"/>
            <a:ext cx="7664053" cy="103298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Women's safety remains a pressing concern across India and globally, with traditional safety measures proving inadequate in addressing modern challenges.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2" name="Rounded rectangle"/>
          <p:cNvSpPr>
            <a:spLocks/>
          </p:cNvSpPr>
          <p:nvPr/>
        </p:nvSpPr>
        <p:spPr>
          <a:xfrm rot="0">
            <a:off x="753427" y="3056453"/>
            <a:ext cx="484346" cy="484345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sp>
        <p:nvSpPr>
          <p:cNvPr id="23" name="Rectangle"/>
          <p:cNvSpPr>
            <a:spLocks/>
          </p:cNvSpPr>
          <p:nvPr/>
        </p:nvSpPr>
        <p:spPr>
          <a:xfrm rot="0">
            <a:off x="1453039" y="3130390"/>
            <a:ext cx="2690811" cy="33635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Persistent Crisis</a:t>
            </a:r>
            <a:endParaRPr lang="zh-CN" altLang="en-US" sz="2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4" name="Rectangle"/>
          <p:cNvSpPr>
            <a:spLocks/>
          </p:cNvSpPr>
          <p:nvPr/>
        </p:nvSpPr>
        <p:spPr>
          <a:xfrm rot="0">
            <a:off x="1453039" y="3682008"/>
            <a:ext cx="6964442" cy="68865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Crimes such as harassment, sexual assault, and domestic violence continue to plague communities despite existing safety measures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5" name="Rounded rectangle"/>
          <p:cNvSpPr>
            <a:spLocks/>
          </p:cNvSpPr>
          <p:nvPr/>
        </p:nvSpPr>
        <p:spPr>
          <a:xfrm rot="0">
            <a:off x="753427" y="4801195"/>
            <a:ext cx="484346" cy="484345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sp>
        <p:nvSpPr>
          <p:cNvPr id="26" name="Rectangle"/>
          <p:cNvSpPr>
            <a:spLocks/>
          </p:cNvSpPr>
          <p:nvPr/>
        </p:nvSpPr>
        <p:spPr>
          <a:xfrm rot="0">
            <a:off x="1453039" y="4875133"/>
            <a:ext cx="2690811" cy="33635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1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Reactive Solutions</a:t>
            </a:r>
            <a:endParaRPr lang="zh-CN" altLang="en-US" sz="2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27" name="Rectangle"/>
          <p:cNvSpPr>
            <a:spLocks/>
          </p:cNvSpPr>
          <p:nvPr/>
        </p:nvSpPr>
        <p:spPr>
          <a:xfrm rot="0">
            <a:off x="1453039" y="5426750"/>
            <a:ext cx="6964442" cy="68865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Current safety applications respond only after incidents occur, failing to prevent threats before they materialise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28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8950166" y="1829753"/>
            <a:ext cx="4934307" cy="4934307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29" name="Rectangle"/>
          <p:cNvSpPr>
            <a:spLocks/>
          </p:cNvSpPr>
          <p:nvPr/>
        </p:nvSpPr>
        <p:spPr>
          <a:xfrm rot="0">
            <a:off x="753427" y="7248406"/>
            <a:ext cx="13123545" cy="68865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650" b="1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Our mission:</a:t>
            </a:r>
            <a:r>
              <a:rPr lang="en-US" altLang="zh-CN" sz="16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 Develop an AI-based proactive solution that transforms women's safety from reactive response to predictive prevention through intelligent threat detection and real-time intervention capabilities.</a:t>
            </a:r>
            <a:endParaRPr lang="zh-CN" altLang="en-US" sz="16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773302129"/>
      </p:ext>
    </p:extLst>
  </p:cSld>
  <p:clrMapOvr>
    <a:masterClrMapping/>
  </p:clrMapOvr>
</p:sld>
</file>

<file path=ppt/slides/slide3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"/>
          <p:cNvSpPr>
            <a:spLocks/>
          </p:cNvSpPr>
          <p:nvPr/>
        </p:nvSpPr>
        <p:spPr>
          <a:xfrm rot="0">
            <a:off x="793790" y="708541"/>
            <a:ext cx="12811957" cy="70877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Problem Statement: The Scale of the Challenge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7" name="Rectangle"/>
          <p:cNvSpPr>
            <a:spLocks/>
          </p:cNvSpPr>
          <p:nvPr/>
        </p:nvSpPr>
        <p:spPr>
          <a:xfrm rot="0">
            <a:off x="793790" y="1984296"/>
            <a:ext cx="4158614" cy="74842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300K+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8" name="Rectangle"/>
          <p:cNvSpPr>
            <a:spLocks/>
          </p:cNvSpPr>
          <p:nvPr/>
        </p:nvSpPr>
        <p:spPr>
          <a:xfrm rot="0">
            <a:off x="1455420" y="3016091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Annual Cases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39" name="Rectangle"/>
          <p:cNvSpPr>
            <a:spLocks/>
          </p:cNvSpPr>
          <p:nvPr/>
        </p:nvSpPr>
        <p:spPr>
          <a:xfrm rot="0">
            <a:off x="793790" y="3506510"/>
            <a:ext cx="4158614" cy="108870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Reported crimes against women in India each year, representing only documented incidents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0" name="Rectangle"/>
          <p:cNvSpPr>
            <a:spLocks/>
          </p:cNvSpPr>
          <p:nvPr/>
        </p:nvSpPr>
        <p:spPr>
          <a:xfrm rot="0">
            <a:off x="5235893" y="1984296"/>
            <a:ext cx="4158614" cy="74842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7.3%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1" name="Rectangle"/>
          <p:cNvSpPr>
            <a:spLocks/>
          </p:cNvSpPr>
          <p:nvPr/>
        </p:nvSpPr>
        <p:spPr>
          <a:xfrm rot="0">
            <a:off x="5897523" y="3016091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Rising Trend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2" name="Rectangle"/>
          <p:cNvSpPr>
            <a:spLocks/>
          </p:cNvSpPr>
          <p:nvPr/>
        </p:nvSpPr>
        <p:spPr>
          <a:xfrm rot="0">
            <a:off x="5235893" y="3506510"/>
            <a:ext cx="4158614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Year-over-year increase in reported cases between 2018-2019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3" name="Rectangle"/>
          <p:cNvSpPr>
            <a:spLocks/>
          </p:cNvSpPr>
          <p:nvPr/>
        </p:nvSpPr>
        <p:spPr>
          <a:xfrm rot="0">
            <a:off x="9677995" y="1984296"/>
            <a:ext cx="4158614" cy="74842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5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8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70</a:t>
            </a:r>
            <a:endParaRPr lang="zh-CN" altLang="en-US" sz="5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4" name="Rectangle"/>
          <p:cNvSpPr>
            <a:spLocks/>
          </p:cNvSpPr>
          <p:nvPr/>
        </p:nvSpPr>
        <p:spPr>
          <a:xfrm rot="0">
            <a:off x="10339627" y="3016091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Minutes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5" name="Rectangle"/>
          <p:cNvSpPr>
            <a:spLocks/>
          </p:cNvSpPr>
          <p:nvPr/>
        </p:nvSpPr>
        <p:spPr>
          <a:xfrm rot="0">
            <a:off x="9677995" y="3506510"/>
            <a:ext cx="4158614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Frequency of dowry deaths across the country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6" name="Rectangle"/>
          <p:cNvSpPr>
            <a:spLocks/>
          </p:cNvSpPr>
          <p:nvPr/>
        </p:nvSpPr>
        <p:spPr>
          <a:xfrm rot="0">
            <a:off x="793790" y="4850368"/>
            <a:ext cx="13042820" cy="108870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Current safety applications suffer from fundamental limitations: lack of real-time response capabilities, poor accessibility in rural areas, and technical constraints including inaccurate location tracking, battery dependency, and complex user interfaces that fail during critical moments.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47" name="Rounded rectangle"/>
          <p:cNvSpPr>
            <a:spLocks/>
          </p:cNvSpPr>
          <p:nvPr/>
        </p:nvSpPr>
        <p:spPr>
          <a:xfrm rot="0">
            <a:off x="793790" y="6194227"/>
            <a:ext cx="13042820" cy="1326713"/>
          </a:xfrm>
          <a:prstGeom prst="roundRect">
            <a:avLst>
              <a:gd name="adj" fmla="val 2564"/>
            </a:avLst>
          </a:prstGeom>
          <a:solidFill>
            <a:srgbClr val="FFB3B4"/>
          </a:solidFill>
          <a:ln w="12700" cmpd="sng" cap="flat">
            <a:noFill/>
            <a:prstDash val="solid"/>
            <a:miter/>
          </a:ln>
        </p:spPr>
      </p:sp>
      <p:pic>
        <p:nvPicPr>
          <p:cNvPr id="48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1020603" y="6538317"/>
            <a:ext cx="283487" cy="226814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49" name="Rectangle"/>
          <p:cNvSpPr>
            <a:spLocks/>
          </p:cNvSpPr>
          <p:nvPr/>
        </p:nvSpPr>
        <p:spPr>
          <a:xfrm rot="0">
            <a:off x="1530906" y="6477714"/>
            <a:ext cx="1207889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750" b="0" i="0" u="none" strike="noStrike" kern="0" cap="none" spc="0" baseline="0">
                <a:solidFill>
                  <a:srgbClr val="000000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There is an urgent need for AI-driven, preventive safety solutions that can predict and prevent incidents before they occur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403228477"/>
      </p:ext>
    </p:extLst>
  </p:cSld>
  <p:clrMapOvr>
    <a:masterClrMapping/>
  </p:clrMapOvr>
</p:sld>
</file>

<file path=ppt/slides/slide4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le"/>
          <p:cNvSpPr>
            <a:spLocks/>
          </p:cNvSpPr>
          <p:nvPr/>
        </p:nvSpPr>
        <p:spPr>
          <a:xfrm rot="0">
            <a:off x="494228" y="389334"/>
            <a:ext cx="5209937" cy="44136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7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Analysing Current Safety Gaps</a:t>
            </a:r>
            <a:endParaRPr lang="zh-CN" altLang="en-US" sz="2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7" name="Rectangle"/>
          <p:cNvSpPr>
            <a:spLocks/>
          </p:cNvSpPr>
          <p:nvPr/>
        </p:nvSpPr>
        <p:spPr>
          <a:xfrm rot="0">
            <a:off x="494228" y="1183719"/>
            <a:ext cx="1765340" cy="22062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Critical Statistics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58" name="Rectangle"/>
          <p:cNvSpPr>
            <a:spLocks/>
          </p:cNvSpPr>
          <p:nvPr/>
        </p:nvSpPr>
        <p:spPr>
          <a:xfrm rot="0">
            <a:off x="2949893" y="2481024"/>
            <a:ext cx="1737122" cy="35301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7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30%</a:t>
            </a:r>
            <a:endParaRPr lang="zh-CN" altLang="en-US" sz="2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59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2759273" y="1598413"/>
            <a:ext cx="2118478" cy="2118478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60" name="Rectangle"/>
          <p:cNvSpPr>
            <a:spLocks/>
          </p:cNvSpPr>
          <p:nvPr/>
        </p:nvSpPr>
        <p:spPr>
          <a:xfrm rot="0">
            <a:off x="2935843" y="3893344"/>
            <a:ext cx="1765339" cy="22062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Domestic Violence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1" name="Rectangle"/>
          <p:cNvSpPr>
            <a:spLocks/>
          </p:cNvSpPr>
          <p:nvPr/>
        </p:nvSpPr>
        <p:spPr>
          <a:xfrm rot="0">
            <a:off x="494228" y="4255175"/>
            <a:ext cx="6648687" cy="22586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Share of total reported cases involving intimate partner violence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2" name="Rectangle"/>
          <p:cNvSpPr>
            <a:spLocks/>
          </p:cNvSpPr>
          <p:nvPr/>
        </p:nvSpPr>
        <p:spPr>
          <a:xfrm rot="0">
            <a:off x="2949893" y="5681305"/>
            <a:ext cx="1737122" cy="35302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7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70</a:t>
            </a:r>
            <a:endParaRPr lang="zh-CN" altLang="en-US" sz="2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63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2759273" y="4798695"/>
            <a:ext cx="2118478" cy="2118479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64" name="Rectangle"/>
          <p:cNvSpPr>
            <a:spLocks/>
          </p:cNvSpPr>
          <p:nvPr/>
        </p:nvSpPr>
        <p:spPr>
          <a:xfrm rot="0">
            <a:off x="2935843" y="7093625"/>
            <a:ext cx="1765339" cy="22062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Minutes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5" name="Rectangle"/>
          <p:cNvSpPr>
            <a:spLocks/>
          </p:cNvSpPr>
          <p:nvPr/>
        </p:nvSpPr>
        <p:spPr>
          <a:xfrm rot="0">
            <a:off x="494228" y="7455455"/>
            <a:ext cx="6648687" cy="22586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Average frequency of dowry-related deaths nationwide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6" name="Rectangle"/>
          <p:cNvSpPr>
            <a:spLocks/>
          </p:cNvSpPr>
          <p:nvPr/>
        </p:nvSpPr>
        <p:spPr>
          <a:xfrm rot="0">
            <a:off x="7495103" y="1183719"/>
            <a:ext cx="1968341" cy="22062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7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Technology Limitations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7" name="Rectangle"/>
          <p:cNvSpPr>
            <a:spLocks/>
          </p:cNvSpPr>
          <p:nvPr/>
        </p:nvSpPr>
        <p:spPr>
          <a:xfrm rot="0">
            <a:off x="7495103" y="1545550"/>
            <a:ext cx="6648687" cy="22586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Reactive nature prevents proactive intervention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8" name="Rectangle"/>
          <p:cNvSpPr>
            <a:spLocks/>
          </p:cNvSpPr>
          <p:nvPr/>
        </p:nvSpPr>
        <p:spPr>
          <a:xfrm rot="0">
            <a:off x="7495103" y="1820823"/>
            <a:ext cx="6648687" cy="22586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Inaccurate GPS tracking in urban and rural areas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69" name="Rectangle"/>
          <p:cNvSpPr>
            <a:spLocks/>
          </p:cNvSpPr>
          <p:nvPr/>
        </p:nvSpPr>
        <p:spPr>
          <a:xfrm rot="0">
            <a:off x="7495103" y="2096095"/>
            <a:ext cx="6648687" cy="22586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Delayed emergency response coordination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70" name="Rectangle"/>
          <p:cNvSpPr>
            <a:spLocks/>
          </p:cNvSpPr>
          <p:nvPr/>
        </p:nvSpPr>
        <p:spPr>
          <a:xfrm rot="0">
            <a:off x="7495103" y="2371368"/>
            <a:ext cx="6648687" cy="22586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Poor accessibility for users with disabilities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71" name="Rectangle"/>
          <p:cNvSpPr>
            <a:spLocks/>
          </p:cNvSpPr>
          <p:nvPr/>
        </p:nvSpPr>
        <p:spPr>
          <a:xfrm rot="0">
            <a:off x="7495103" y="2646640"/>
            <a:ext cx="6648687" cy="22586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17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1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Limited functionality in low-connectivity regions</a:t>
            </a:r>
            <a:endParaRPr lang="zh-CN" altLang="en-US" sz="11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139240601"/>
      </p:ext>
    </p:extLst>
  </p:cSld>
  <p:clrMapOvr>
    <a:masterClrMapping/>
  </p:clrMapOvr>
</p:sld>
</file>

<file path=ppt/slides/slide5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9144000" y="0"/>
            <a:ext cx="548640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79" name="Rectangle"/>
          <p:cNvSpPr>
            <a:spLocks/>
          </p:cNvSpPr>
          <p:nvPr/>
        </p:nvSpPr>
        <p:spPr>
          <a:xfrm rot="0">
            <a:off x="646509" y="654844"/>
            <a:ext cx="5500092" cy="57721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4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60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Our AI-Powered Solution</a:t>
            </a:r>
            <a:endParaRPr lang="zh-CN" altLang="en-US" sz="36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0" name="Rounded rectangle"/>
          <p:cNvSpPr>
            <a:spLocks/>
          </p:cNvSpPr>
          <p:nvPr/>
        </p:nvSpPr>
        <p:spPr>
          <a:xfrm rot="0">
            <a:off x="646509" y="1509117"/>
            <a:ext cx="3833098" cy="2688908"/>
          </a:xfrm>
          <a:prstGeom prst="roundRect">
            <a:avLst>
              <a:gd name="adj" fmla="val 1027"/>
            </a:avLst>
          </a:prstGeom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sp>
        <p:nvSpPr>
          <p:cNvPr id="81" name="Rounded rectangle"/>
          <p:cNvSpPr>
            <a:spLocks/>
          </p:cNvSpPr>
          <p:nvPr/>
        </p:nvSpPr>
        <p:spPr>
          <a:xfrm rot="0">
            <a:off x="831175" y="1693783"/>
            <a:ext cx="554116" cy="554117"/>
          </a:xfrm>
          <a:prstGeom prst="roundRect">
            <a:avLst>
              <a:gd name="adj" fmla="val 16500282"/>
            </a:avLst>
          </a:prstGeom>
          <a:solidFill>
            <a:srgbClr val="1C9770"/>
          </a:solidFill>
          <a:ln w="12700" cmpd="sng" cap="flat">
            <a:noFill/>
            <a:prstDash val="solid"/>
            <a:miter/>
          </a:ln>
        </p:spPr>
      </p:sp>
      <p:pic>
        <p:nvPicPr>
          <p:cNvPr id="82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983574" y="1814989"/>
            <a:ext cx="249317" cy="311706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83" name="Rectangle"/>
          <p:cNvSpPr>
            <a:spLocks/>
          </p:cNvSpPr>
          <p:nvPr/>
        </p:nvSpPr>
        <p:spPr>
          <a:xfrm rot="0">
            <a:off x="831175" y="2432566"/>
            <a:ext cx="2308979" cy="2884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Mobile Application</a:t>
            </a:r>
            <a:endParaRPr lang="zh-CN" altLang="en-US" sz="18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4" name="Rectangle"/>
          <p:cNvSpPr>
            <a:spLocks/>
          </p:cNvSpPr>
          <p:nvPr/>
        </p:nvSpPr>
        <p:spPr>
          <a:xfrm rot="0">
            <a:off x="831175" y="2831783"/>
            <a:ext cx="3463766" cy="118157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Intuitive interface with real-time location tracking, instant SOS alerts activated by button, gesture, or voice command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5" name="Rounded rectangle"/>
          <p:cNvSpPr>
            <a:spLocks/>
          </p:cNvSpPr>
          <p:nvPr/>
        </p:nvSpPr>
        <p:spPr>
          <a:xfrm rot="0">
            <a:off x="4664273" y="1509117"/>
            <a:ext cx="3833217" cy="2688908"/>
          </a:xfrm>
          <a:prstGeom prst="roundRect">
            <a:avLst>
              <a:gd name="adj" fmla="val 1027"/>
            </a:avLst>
          </a:prstGeom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sp>
        <p:nvSpPr>
          <p:cNvPr id="86" name="Rounded rectangle"/>
          <p:cNvSpPr>
            <a:spLocks/>
          </p:cNvSpPr>
          <p:nvPr/>
        </p:nvSpPr>
        <p:spPr>
          <a:xfrm rot="0">
            <a:off x="4848939" y="1693783"/>
            <a:ext cx="554117" cy="554117"/>
          </a:xfrm>
          <a:prstGeom prst="roundRect">
            <a:avLst>
              <a:gd name="adj" fmla="val 16500282"/>
            </a:avLst>
          </a:prstGeom>
          <a:solidFill>
            <a:srgbClr val="1C9770"/>
          </a:solidFill>
          <a:ln w="12700" cmpd="sng" cap="flat">
            <a:noFill/>
            <a:prstDash val="solid"/>
            <a:miter/>
          </a:ln>
        </p:spPr>
      </p:sp>
      <p:pic>
        <p:nvPicPr>
          <p:cNvPr id="87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5001339" y="1814989"/>
            <a:ext cx="249317" cy="311706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88" name="Rectangle"/>
          <p:cNvSpPr>
            <a:spLocks/>
          </p:cNvSpPr>
          <p:nvPr/>
        </p:nvSpPr>
        <p:spPr>
          <a:xfrm rot="0">
            <a:off x="4848939" y="2432566"/>
            <a:ext cx="2308979" cy="2884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 Backend Engine</a:t>
            </a:r>
            <a:endParaRPr lang="zh-CN" altLang="en-US" sz="18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89" name="Rectangle"/>
          <p:cNvSpPr>
            <a:spLocks/>
          </p:cNvSpPr>
          <p:nvPr/>
        </p:nvSpPr>
        <p:spPr>
          <a:xfrm rot="0">
            <a:off x="4848939" y="2831783"/>
            <a:ext cx="3463885" cy="118157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Machine learning algorithms analyse crime data patterns to provide predictive threat analysis and automatic anomaly detection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0" name="Rounded rectangle"/>
          <p:cNvSpPr>
            <a:spLocks/>
          </p:cNvSpPr>
          <p:nvPr/>
        </p:nvSpPr>
        <p:spPr>
          <a:xfrm rot="0">
            <a:off x="646509" y="4382691"/>
            <a:ext cx="7850981" cy="2098118"/>
          </a:xfrm>
          <a:prstGeom prst="roundRect">
            <a:avLst>
              <a:gd name="adj" fmla="val 1319"/>
            </a:avLst>
          </a:prstGeom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sp>
        <p:nvSpPr>
          <p:cNvPr id="91" name="Rounded rectangle"/>
          <p:cNvSpPr>
            <a:spLocks/>
          </p:cNvSpPr>
          <p:nvPr/>
        </p:nvSpPr>
        <p:spPr>
          <a:xfrm rot="0">
            <a:off x="831175" y="4567357"/>
            <a:ext cx="554116" cy="554117"/>
          </a:xfrm>
          <a:prstGeom prst="roundRect">
            <a:avLst>
              <a:gd name="adj" fmla="val 16500282"/>
            </a:avLst>
          </a:prstGeom>
          <a:solidFill>
            <a:srgbClr val="1C9770"/>
          </a:solidFill>
          <a:ln w="12700" cmpd="sng" cap="flat">
            <a:noFill/>
            <a:prstDash val="solid"/>
            <a:miter/>
          </a:ln>
        </p:spPr>
      </p:sp>
      <p:pic>
        <p:nvPicPr>
          <p:cNvPr id="92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983574" y="4688562"/>
            <a:ext cx="249317" cy="311706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93" name="Rectangle"/>
          <p:cNvSpPr>
            <a:spLocks/>
          </p:cNvSpPr>
          <p:nvPr/>
        </p:nvSpPr>
        <p:spPr>
          <a:xfrm rot="0">
            <a:off x="831175" y="5306139"/>
            <a:ext cx="2308979" cy="2884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2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8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Smart Navigation</a:t>
            </a:r>
            <a:endParaRPr lang="zh-CN" altLang="en-US" sz="18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4" name="Rectangle"/>
          <p:cNvSpPr>
            <a:spLocks/>
          </p:cNvSpPr>
          <p:nvPr/>
        </p:nvSpPr>
        <p:spPr>
          <a:xfrm rot="0">
            <a:off x="831175" y="5705356"/>
            <a:ext cx="7481649" cy="5907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Safe route suggestions based on real-time threat assessment, crowd density, and historical crime data analysis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95" name="Rectangle"/>
          <p:cNvSpPr>
            <a:spLocks/>
          </p:cNvSpPr>
          <p:nvPr/>
        </p:nvSpPr>
        <p:spPr>
          <a:xfrm rot="0">
            <a:off x="646509" y="6688573"/>
            <a:ext cx="7850981" cy="88618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4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Our comprehensive system combines mobile accessibility with advanced AI capabilities, featuring voice activation for enhanced accessibility, community support networks, and behavioural pattern analysis to detect potential threats before they escalate.</a:t>
            </a:r>
            <a:endParaRPr lang="zh-CN" altLang="en-US" sz="1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370355443"/>
      </p:ext>
    </p:extLst>
  </p:cSld>
  <p:clrMapOvr>
    <a:masterClrMapping/>
  </p:clrMapOvr>
</p:sld>
</file>

<file path=ppt/slides/slide6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Rectangle"/>
          <p:cNvSpPr>
            <a:spLocks/>
          </p:cNvSpPr>
          <p:nvPr/>
        </p:nvSpPr>
        <p:spPr>
          <a:xfrm rot="0">
            <a:off x="449223" y="352901"/>
            <a:ext cx="4721066" cy="401003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31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50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System Architecture Overview</a:t>
            </a:r>
            <a:endParaRPr lang="zh-CN" altLang="en-US" sz="2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03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449223" y="1010602"/>
            <a:ext cx="13731953" cy="7738824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04" name="Rectangle"/>
          <p:cNvSpPr>
            <a:spLocks/>
          </p:cNvSpPr>
          <p:nvPr/>
        </p:nvSpPr>
        <p:spPr>
          <a:xfrm rot="0">
            <a:off x="774019" y="1681156"/>
            <a:ext cx="2543349" cy="3804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r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Mobile App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5" name="Rectangle"/>
          <p:cNvSpPr>
            <a:spLocks/>
          </p:cNvSpPr>
          <p:nvPr/>
        </p:nvSpPr>
        <p:spPr>
          <a:xfrm rot="0">
            <a:off x="774019" y="2169872"/>
            <a:ext cx="2543349" cy="91317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r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SOS alerts, location sharing, voice activation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6" name="Rectangle"/>
          <p:cNvSpPr>
            <a:spLocks/>
          </p:cNvSpPr>
          <p:nvPr/>
        </p:nvSpPr>
        <p:spPr>
          <a:xfrm rot="0">
            <a:off x="11326219" y="3548083"/>
            <a:ext cx="2529821" cy="3804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Backend Server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7" name="Rectangle"/>
          <p:cNvSpPr>
            <a:spLocks/>
          </p:cNvSpPr>
          <p:nvPr/>
        </p:nvSpPr>
        <p:spPr>
          <a:xfrm rot="0">
            <a:off x="11326219" y="4036799"/>
            <a:ext cx="2529821" cy="60878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User management, APIs, data storage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8" name="Rectangle"/>
          <p:cNvSpPr>
            <a:spLocks/>
          </p:cNvSpPr>
          <p:nvPr/>
        </p:nvSpPr>
        <p:spPr>
          <a:xfrm rot="0">
            <a:off x="868930" y="6651174"/>
            <a:ext cx="2448651" cy="3804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r">
              <a:lnSpc>
                <a:spcPts val="16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3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 Engine</a:t>
            </a:r>
            <a:endParaRPr lang="zh-CN" altLang="en-US" sz="13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09" name="Rectangle"/>
          <p:cNvSpPr>
            <a:spLocks/>
          </p:cNvSpPr>
          <p:nvPr/>
        </p:nvSpPr>
        <p:spPr>
          <a:xfrm rot="0">
            <a:off x="868930" y="7139890"/>
            <a:ext cx="2448651" cy="91317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r">
              <a:lnSpc>
                <a:spcPts val="13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Threat prediction and anomaly detection</a:t>
            </a:r>
            <a:endParaRPr lang="zh-CN" altLang="en-US" sz="10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0" name="Rectangle"/>
          <p:cNvSpPr>
            <a:spLocks/>
          </p:cNvSpPr>
          <p:nvPr/>
        </p:nvSpPr>
        <p:spPr>
          <a:xfrm rot="0">
            <a:off x="449223" y="9022080"/>
            <a:ext cx="1912501" cy="20062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Mobile Application Layer</a:t>
            </a:r>
            <a:endParaRPr lang="zh-CN" altLang="en-US" sz="12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1" name="Rectangle"/>
          <p:cNvSpPr>
            <a:spLocks/>
          </p:cNvSpPr>
          <p:nvPr/>
        </p:nvSpPr>
        <p:spPr>
          <a:xfrm rot="0">
            <a:off x="449223" y="9351050"/>
            <a:ext cx="4321731" cy="41052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Cross-platform React Native app providing SOS functionality, location sharing, and voice-activated commands</a:t>
            </a:r>
            <a:endParaRPr lang="zh-CN" altLang="en-US" sz="10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2" name="Rectangle"/>
          <p:cNvSpPr>
            <a:spLocks/>
          </p:cNvSpPr>
          <p:nvPr/>
        </p:nvSpPr>
        <p:spPr>
          <a:xfrm rot="0">
            <a:off x="5091708" y="9022080"/>
            <a:ext cx="1782961" cy="20062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Backend Infrastructure</a:t>
            </a:r>
            <a:endParaRPr lang="zh-CN" altLang="en-US" sz="12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3" name="Rectangle"/>
          <p:cNvSpPr>
            <a:spLocks/>
          </p:cNvSpPr>
          <p:nvPr/>
        </p:nvSpPr>
        <p:spPr>
          <a:xfrm rot="0">
            <a:off x="5091708" y="9351050"/>
            <a:ext cx="4321731" cy="41052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Flask-based server managing user authentication, API endpoints, and secure data storage</a:t>
            </a:r>
            <a:endParaRPr lang="zh-CN" altLang="en-US" sz="10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4" name="Rectangle"/>
          <p:cNvSpPr>
            <a:spLocks/>
          </p:cNvSpPr>
          <p:nvPr/>
        </p:nvSpPr>
        <p:spPr>
          <a:xfrm rot="0">
            <a:off x="9734193" y="9022080"/>
            <a:ext cx="1604486" cy="20062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1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2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 Processing Engine</a:t>
            </a:r>
            <a:endParaRPr lang="zh-CN" altLang="en-US" sz="12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15" name="Rectangle"/>
          <p:cNvSpPr>
            <a:spLocks/>
          </p:cNvSpPr>
          <p:nvPr/>
        </p:nvSpPr>
        <p:spPr>
          <a:xfrm rot="0">
            <a:off x="9734193" y="9351050"/>
            <a:ext cx="4462106" cy="41052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1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0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Random Forest Classifier algorithms providing real-time threat prediction and anomaly detection</a:t>
            </a:r>
            <a:endParaRPr lang="zh-CN" altLang="en-US" sz="10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207497645"/>
      </p:ext>
    </p:extLst>
  </p:cSld>
  <p:clrMapOvr>
    <a:masterClrMapping/>
  </p:clrMapOvr>
</p:sld>
</file>

<file path=ppt/slides/slide7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Rectangle"/>
          <p:cNvSpPr>
            <a:spLocks/>
          </p:cNvSpPr>
          <p:nvPr/>
        </p:nvSpPr>
        <p:spPr>
          <a:xfrm rot="0">
            <a:off x="793790" y="1301710"/>
            <a:ext cx="5670590" cy="70877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55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44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Technology Stack</a:t>
            </a:r>
            <a:endParaRPr lang="zh-CN" altLang="en-US" sz="44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3" name="Rounded rectangle"/>
          <p:cNvSpPr>
            <a:spLocks/>
          </p:cNvSpPr>
          <p:nvPr/>
        </p:nvSpPr>
        <p:spPr>
          <a:xfrm rot="0">
            <a:off x="793790" y="2464118"/>
            <a:ext cx="4196358" cy="4463653"/>
          </a:xfrm>
          <a:prstGeom prst="roundRect">
            <a:avLst>
              <a:gd name="adj" fmla="val 810"/>
            </a:avLst>
          </a:prstGeom>
          <a:solidFill>
            <a:srgbClr val="FFFFFF"/>
          </a:solidFill>
          <a:ln w="30480" cmpd="sng" cap="flat">
            <a:solidFill>
              <a:srgbClr val="D8D4D4"/>
            </a:solidFill>
            <a:prstDash val="solid"/>
            <a:round/>
          </a:ln>
        </p:spPr>
      </p:sp>
      <p:sp>
        <p:nvSpPr>
          <p:cNvPr id="124" name="Rectangle"/>
          <p:cNvSpPr>
            <a:spLocks/>
          </p:cNvSpPr>
          <p:nvPr/>
        </p:nvSpPr>
        <p:spPr>
          <a:xfrm rot="0">
            <a:off x="824270" y="2494597"/>
            <a:ext cx="4135398" cy="680442"/>
          </a:xfrm>
          <a:prstGeom prst="rect"/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pic>
        <p:nvPicPr>
          <p:cNvPr id="125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2721888" y="2622113"/>
            <a:ext cx="340162" cy="425291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26" name="Rectangle"/>
          <p:cNvSpPr>
            <a:spLocks/>
          </p:cNvSpPr>
          <p:nvPr/>
        </p:nvSpPr>
        <p:spPr>
          <a:xfrm rot="0">
            <a:off x="1051084" y="3401854"/>
            <a:ext cx="307264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Backend Development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7" name="Rectangle"/>
          <p:cNvSpPr>
            <a:spLocks/>
          </p:cNvSpPr>
          <p:nvPr/>
        </p:nvSpPr>
        <p:spPr>
          <a:xfrm rot="0">
            <a:off x="1051084" y="3892272"/>
            <a:ext cx="3681770" cy="36290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Python with Flask framework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8" name="Rectangle"/>
          <p:cNvSpPr>
            <a:spLocks/>
          </p:cNvSpPr>
          <p:nvPr/>
        </p:nvSpPr>
        <p:spPr>
          <a:xfrm rot="0">
            <a:off x="1051084" y="4334470"/>
            <a:ext cx="368177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PostgreSQL for production database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29" name="Rectangle"/>
          <p:cNvSpPr>
            <a:spLocks/>
          </p:cNvSpPr>
          <p:nvPr/>
        </p:nvSpPr>
        <p:spPr>
          <a:xfrm rot="0">
            <a:off x="1051084" y="5139571"/>
            <a:ext cx="368177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TensorFlow and Keras for deep learning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0" name="Rectangle"/>
          <p:cNvSpPr>
            <a:spLocks/>
          </p:cNvSpPr>
          <p:nvPr/>
        </p:nvSpPr>
        <p:spPr>
          <a:xfrm rot="0">
            <a:off x="1051084" y="5944672"/>
            <a:ext cx="368177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Scikit-learn, Pandas, NumPy for data processing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1" name="Rounded rectangle"/>
          <p:cNvSpPr>
            <a:spLocks/>
          </p:cNvSpPr>
          <p:nvPr/>
        </p:nvSpPr>
        <p:spPr>
          <a:xfrm rot="0">
            <a:off x="5216962" y="2464118"/>
            <a:ext cx="4196358" cy="4463653"/>
          </a:xfrm>
          <a:prstGeom prst="roundRect">
            <a:avLst>
              <a:gd name="adj" fmla="val 810"/>
            </a:avLst>
          </a:prstGeom>
          <a:solidFill>
            <a:srgbClr val="FFFFFF"/>
          </a:solidFill>
          <a:ln w="30480" cmpd="sng" cap="flat">
            <a:solidFill>
              <a:srgbClr val="D8D4D4"/>
            </a:solidFill>
            <a:prstDash val="solid"/>
            <a:round/>
          </a:ln>
        </p:spPr>
      </p:sp>
      <p:sp>
        <p:nvSpPr>
          <p:cNvPr id="132" name="Rectangle"/>
          <p:cNvSpPr>
            <a:spLocks/>
          </p:cNvSpPr>
          <p:nvPr/>
        </p:nvSpPr>
        <p:spPr>
          <a:xfrm rot="0">
            <a:off x="5247442" y="2494597"/>
            <a:ext cx="4135398" cy="680442"/>
          </a:xfrm>
          <a:prstGeom prst="rect"/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pic>
        <p:nvPicPr>
          <p:cNvPr id="133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7145060" y="2622113"/>
            <a:ext cx="340161" cy="425291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34" name="Rectangle"/>
          <p:cNvSpPr>
            <a:spLocks/>
          </p:cNvSpPr>
          <p:nvPr/>
        </p:nvSpPr>
        <p:spPr>
          <a:xfrm rot="0">
            <a:off x="5474256" y="3401854"/>
            <a:ext cx="3140393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Frontend Development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5" name="Rectangle"/>
          <p:cNvSpPr>
            <a:spLocks/>
          </p:cNvSpPr>
          <p:nvPr/>
        </p:nvSpPr>
        <p:spPr>
          <a:xfrm rot="0">
            <a:off x="5474256" y="3892272"/>
            <a:ext cx="368177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React Native for cross-platform mobile development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6" name="Rectangle"/>
          <p:cNvSpPr>
            <a:spLocks/>
          </p:cNvSpPr>
          <p:nvPr/>
        </p:nvSpPr>
        <p:spPr>
          <a:xfrm rot="0">
            <a:off x="5474256" y="4697373"/>
            <a:ext cx="3681770" cy="108870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Mapbox integration for advanced mapping and navigation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7" name="Rectangle"/>
          <p:cNvSpPr>
            <a:spLocks/>
          </p:cNvSpPr>
          <p:nvPr/>
        </p:nvSpPr>
        <p:spPr>
          <a:xfrm rot="0">
            <a:off x="5474256" y="5865376"/>
            <a:ext cx="368177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Voice recognition APIs for accessibility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38" name="Rounded rectangle"/>
          <p:cNvSpPr>
            <a:spLocks/>
          </p:cNvSpPr>
          <p:nvPr/>
        </p:nvSpPr>
        <p:spPr>
          <a:xfrm rot="0">
            <a:off x="9640133" y="2464118"/>
            <a:ext cx="4196358" cy="4463653"/>
          </a:xfrm>
          <a:prstGeom prst="roundRect">
            <a:avLst>
              <a:gd name="adj" fmla="val 810"/>
            </a:avLst>
          </a:prstGeom>
          <a:solidFill>
            <a:srgbClr val="FFFFFF"/>
          </a:solidFill>
          <a:ln w="30480" cmpd="sng" cap="flat">
            <a:solidFill>
              <a:srgbClr val="D8D4D4"/>
            </a:solidFill>
            <a:prstDash val="solid"/>
            <a:round/>
          </a:ln>
        </p:spPr>
      </p:sp>
      <p:sp>
        <p:nvSpPr>
          <p:cNvPr id="139" name="Rectangle"/>
          <p:cNvSpPr>
            <a:spLocks/>
          </p:cNvSpPr>
          <p:nvPr/>
        </p:nvSpPr>
        <p:spPr>
          <a:xfrm rot="0">
            <a:off x="9670613" y="2494597"/>
            <a:ext cx="4135398" cy="680442"/>
          </a:xfrm>
          <a:prstGeom prst="rect"/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pic>
        <p:nvPicPr>
          <p:cNvPr id="140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11568232" y="2622113"/>
            <a:ext cx="340162" cy="425291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41" name="Rectangle"/>
          <p:cNvSpPr>
            <a:spLocks/>
          </p:cNvSpPr>
          <p:nvPr/>
        </p:nvSpPr>
        <p:spPr>
          <a:xfrm rot="0">
            <a:off x="9897427" y="3401854"/>
            <a:ext cx="2835235" cy="35432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7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Cloud Infrastructure</a:t>
            </a:r>
            <a:endParaRPr lang="zh-CN" altLang="en-US" sz="2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2" name="Rectangle"/>
          <p:cNvSpPr>
            <a:spLocks/>
          </p:cNvSpPr>
          <p:nvPr/>
        </p:nvSpPr>
        <p:spPr>
          <a:xfrm rot="0">
            <a:off x="9897427" y="3892272"/>
            <a:ext cx="368177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AWS EC2 for scalable computing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3" name="Rectangle"/>
          <p:cNvSpPr>
            <a:spLocks/>
          </p:cNvSpPr>
          <p:nvPr/>
        </p:nvSpPr>
        <p:spPr>
          <a:xfrm rot="0">
            <a:off x="9897427" y="4697373"/>
            <a:ext cx="368177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Amazon RDS for managed database services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44" name="Rectangle"/>
          <p:cNvSpPr>
            <a:spLocks/>
          </p:cNvSpPr>
          <p:nvPr/>
        </p:nvSpPr>
        <p:spPr>
          <a:xfrm rot="0">
            <a:off x="9897427" y="5502473"/>
            <a:ext cx="3681770" cy="725805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342900" indent="-342900" algn="l">
              <a:lnSpc>
                <a:spcPts val="2850"/>
              </a:lnSpc>
              <a:spcBef>
                <a:spcPts val="0"/>
              </a:spcBef>
              <a:spcAft>
                <a:spcPts val="0"/>
              </a:spcAft>
              <a:buClrTx/>
              <a:buChar char="•"/>
            </a:pPr>
            <a:r>
              <a:rPr lang="en-US" altLang="zh-CN" sz="17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S3 for secure data storage and backup</a:t>
            </a:r>
            <a:endParaRPr lang="zh-CN" altLang="en-US" sz="17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806667544"/>
      </p:ext>
    </p:extLst>
  </p:cSld>
  <p:clrMapOvr>
    <a:masterClrMapping/>
  </p:clrMapOvr>
</p:sld>
</file>

<file path=ppt/slides/slide8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548640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52" name="Rectangle"/>
          <p:cNvSpPr>
            <a:spLocks/>
          </p:cNvSpPr>
          <p:nvPr/>
        </p:nvSpPr>
        <p:spPr>
          <a:xfrm rot="0">
            <a:off x="6174343" y="827603"/>
            <a:ext cx="6135767" cy="614362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48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8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Implementation Roadmap</a:t>
            </a:r>
            <a:endParaRPr lang="zh-CN" altLang="en-US" sz="38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3" name="Rounded rectangle"/>
          <p:cNvSpPr>
            <a:spLocks/>
          </p:cNvSpPr>
          <p:nvPr/>
        </p:nvSpPr>
        <p:spPr>
          <a:xfrm rot="0">
            <a:off x="6395442" y="1736765"/>
            <a:ext cx="22859" cy="5665232"/>
          </a:xfrm>
          <a:prstGeom prst="roundRect">
            <a:avLst>
              <a:gd name="adj" fmla="val 128990"/>
            </a:avLst>
          </a:prstGeom>
          <a:solidFill>
            <a:srgbClr val="D8D4D4"/>
          </a:solidFill>
          <a:ln w="12700" cmpd="sng" cap="flat">
            <a:noFill/>
            <a:prstDash val="solid"/>
            <a:miter/>
          </a:ln>
        </p:spPr>
      </p:sp>
      <p:sp>
        <p:nvSpPr>
          <p:cNvPr id="154" name="Rounded rectangle"/>
          <p:cNvSpPr>
            <a:spLocks/>
          </p:cNvSpPr>
          <p:nvPr/>
        </p:nvSpPr>
        <p:spPr>
          <a:xfrm rot="0">
            <a:off x="6593681" y="1946433"/>
            <a:ext cx="589717" cy="22860"/>
          </a:xfrm>
          <a:prstGeom prst="roundRect">
            <a:avLst>
              <a:gd name="adj" fmla="val 128990"/>
            </a:avLst>
          </a:prstGeom>
          <a:solidFill>
            <a:srgbClr val="D8D4D4"/>
          </a:solidFill>
          <a:ln w="12700" cmpd="sng" cap="flat">
            <a:noFill/>
            <a:prstDash val="solid"/>
            <a:miter/>
          </a:ln>
        </p:spPr>
      </p:sp>
      <p:sp>
        <p:nvSpPr>
          <p:cNvPr id="155" name="Rounded rectangle"/>
          <p:cNvSpPr>
            <a:spLocks/>
          </p:cNvSpPr>
          <p:nvPr/>
        </p:nvSpPr>
        <p:spPr>
          <a:xfrm rot="0">
            <a:off x="6174343" y="1736765"/>
            <a:ext cx="442198" cy="442197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sp>
        <p:nvSpPr>
          <p:cNvPr id="156" name="Rectangle"/>
          <p:cNvSpPr>
            <a:spLocks/>
          </p:cNvSpPr>
          <p:nvPr/>
        </p:nvSpPr>
        <p:spPr>
          <a:xfrm rot="0">
            <a:off x="6248043" y="1773615"/>
            <a:ext cx="294799" cy="3684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1</a:t>
            </a:r>
            <a:endParaRPr lang="zh-CN" altLang="en-US" sz="2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7" name="Rectangle"/>
          <p:cNvSpPr>
            <a:spLocks/>
          </p:cNvSpPr>
          <p:nvPr/>
        </p:nvSpPr>
        <p:spPr>
          <a:xfrm rot="0">
            <a:off x="7378303" y="1804273"/>
            <a:ext cx="3393876" cy="30718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Phase 1: Backend Foundation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8" name="Rectangle"/>
          <p:cNvSpPr>
            <a:spLocks/>
          </p:cNvSpPr>
          <p:nvPr/>
        </p:nvSpPr>
        <p:spPr>
          <a:xfrm rot="0">
            <a:off x="7378303" y="2229326"/>
            <a:ext cx="6564154" cy="62888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Flask server development, database architecture setup, and core API implementation for user management and data processing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59" name="Rounded rectangle"/>
          <p:cNvSpPr>
            <a:spLocks/>
          </p:cNvSpPr>
          <p:nvPr/>
        </p:nvSpPr>
        <p:spPr>
          <a:xfrm rot="0">
            <a:off x="6593681" y="3461028"/>
            <a:ext cx="589717" cy="22859"/>
          </a:xfrm>
          <a:prstGeom prst="roundRect">
            <a:avLst>
              <a:gd name="adj" fmla="val 128990"/>
            </a:avLst>
          </a:prstGeom>
          <a:solidFill>
            <a:srgbClr val="D8D4D4"/>
          </a:solidFill>
          <a:ln w="12700" cmpd="sng" cap="flat">
            <a:noFill/>
            <a:prstDash val="solid"/>
            <a:miter/>
          </a:ln>
        </p:spPr>
      </p:sp>
      <p:sp>
        <p:nvSpPr>
          <p:cNvPr id="160" name="Rounded rectangle"/>
          <p:cNvSpPr>
            <a:spLocks/>
          </p:cNvSpPr>
          <p:nvPr/>
        </p:nvSpPr>
        <p:spPr>
          <a:xfrm rot="0">
            <a:off x="6174343" y="3251359"/>
            <a:ext cx="442198" cy="442197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sp>
        <p:nvSpPr>
          <p:cNvPr id="161" name="Rectangle"/>
          <p:cNvSpPr>
            <a:spLocks/>
          </p:cNvSpPr>
          <p:nvPr/>
        </p:nvSpPr>
        <p:spPr>
          <a:xfrm rot="0">
            <a:off x="6248043" y="3288209"/>
            <a:ext cx="294799" cy="3684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2</a:t>
            </a:r>
            <a:endParaRPr lang="zh-CN" altLang="en-US" sz="2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2" name="Rectangle"/>
          <p:cNvSpPr>
            <a:spLocks/>
          </p:cNvSpPr>
          <p:nvPr/>
        </p:nvSpPr>
        <p:spPr>
          <a:xfrm rot="0">
            <a:off x="7378303" y="3318867"/>
            <a:ext cx="3762375" cy="30718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Phase 2: AI Engine Development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3" name="Rectangle"/>
          <p:cNvSpPr>
            <a:spLocks/>
          </p:cNvSpPr>
          <p:nvPr/>
        </p:nvSpPr>
        <p:spPr>
          <a:xfrm rot="0">
            <a:off x="7378303" y="3743920"/>
            <a:ext cx="6564154" cy="6288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Data collection and preprocessing, machine learning model training, and threat prediction algorithm development with accuracy testing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4" name="Rounded rectangle"/>
          <p:cNvSpPr>
            <a:spLocks/>
          </p:cNvSpPr>
          <p:nvPr/>
        </p:nvSpPr>
        <p:spPr>
          <a:xfrm rot="0">
            <a:off x="6593681" y="4975622"/>
            <a:ext cx="589717" cy="22859"/>
          </a:xfrm>
          <a:prstGeom prst="roundRect">
            <a:avLst>
              <a:gd name="adj" fmla="val 128990"/>
            </a:avLst>
          </a:prstGeom>
          <a:solidFill>
            <a:srgbClr val="D8D4D4"/>
          </a:solidFill>
          <a:ln w="12700" cmpd="sng" cap="flat">
            <a:noFill/>
            <a:prstDash val="solid"/>
            <a:miter/>
          </a:ln>
        </p:spPr>
      </p:sp>
      <p:sp>
        <p:nvSpPr>
          <p:cNvPr id="165" name="Rounded rectangle"/>
          <p:cNvSpPr>
            <a:spLocks/>
          </p:cNvSpPr>
          <p:nvPr/>
        </p:nvSpPr>
        <p:spPr>
          <a:xfrm rot="0">
            <a:off x="6174343" y="4765953"/>
            <a:ext cx="442198" cy="442197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sp>
        <p:nvSpPr>
          <p:cNvPr id="166" name="Rectangle"/>
          <p:cNvSpPr>
            <a:spLocks/>
          </p:cNvSpPr>
          <p:nvPr/>
        </p:nvSpPr>
        <p:spPr>
          <a:xfrm rot="0">
            <a:off x="6248043" y="4802803"/>
            <a:ext cx="294799" cy="36849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3</a:t>
            </a:r>
            <a:endParaRPr lang="zh-CN" altLang="en-US" sz="2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7" name="Rectangle"/>
          <p:cNvSpPr>
            <a:spLocks/>
          </p:cNvSpPr>
          <p:nvPr/>
        </p:nvSpPr>
        <p:spPr>
          <a:xfrm rot="0">
            <a:off x="7378303" y="4833461"/>
            <a:ext cx="2964299" cy="30718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Phase 3: Mobile Interface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8" name="Rectangle"/>
          <p:cNvSpPr>
            <a:spLocks/>
          </p:cNvSpPr>
          <p:nvPr/>
        </p:nvSpPr>
        <p:spPr>
          <a:xfrm rot="0">
            <a:off x="7378303" y="5258514"/>
            <a:ext cx="6564154" cy="6288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React Native app development featuring intuitive UI, location tracking, SOS functionality, and safe route navigation integration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69" name="Rounded rectangle"/>
          <p:cNvSpPr>
            <a:spLocks/>
          </p:cNvSpPr>
          <p:nvPr/>
        </p:nvSpPr>
        <p:spPr>
          <a:xfrm rot="0">
            <a:off x="6593681" y="6490216"/>
            <a:ext cx="589717" cy="22859"/>
          </a:xfrm>
          <a:prstGeom prst="roundRect">
            <a:avLst>
              <a:gd name="adj" fmla="val 128990"/>
            </a:avLst>
          </a:prstGeom>
          <a:solidFill>
            <a:srgbClr val="D8D4D4"/>
          </a:solidFill>
          <a:ln w="12700" cmpd="sng" cap="flat">
            <a:noFill/>
            <a:prstDash val="solid"/>
            <a:miter/>
          </a:ln>
        </p:spPr>
      </p:sp>
      <p:sp>
        <p:nvSpPr>
          <p:cNvPr id="170" name="Rounded rectangle"/>
          <p:cNvSpPr>
            <a:spLocks/>
          </p:cNvSpPr>
          <p:nvPr/>
        </p:nvSpPr>
        <p:spPr>
          <a:xfrm rot="0">
            <a:off x="6174343" y="6280546"/>
            <a:ext cx="442198" cy="442198"/>
          </a:xfrm>
          <a:prstGeom prst="roundRect">
            <a:avLst>
              <a:gd name="adj" fmla="val 6666"/>
            </a:avLst>
          </a:prstGeom>
          <a:solidFill>
            <a:srgbClr val="F2EEEE"/>
          </a:solidFill>
          <a:ln w="12700" cmpd="sng" cap="flat">
            <a:noFill/>
            <a:prstDash val="solid"/>
            <a:miter/>
          </a:ln>
        </p:spPr>
      </p:sp>
      <p:sp>
        <p:nvSpPr>
          <p:cNvPr id="171" name="Rectangle"/>
          <p:cNvSpPr>
            <a:spLocks/>
          </p:cNvSpPr>
          <p:nvPr/>
        </p:nvSpPr>
        <p:spPr>
          <a:xfrm rot="0">
            <a:off x="6248043" y="6317397"/>
            <a:ext cx="294799" cy="3684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3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23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4</a:t>
            </a:r>
            <a:endParaRPr lang="zh-CN" altLang="en-US" sz="23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72" name="Rectangle"/>
          <p:cNvSpPr>
            <a:spLocks/>
          </p:cNvSpPr>
          <p:nvPr/>
        </p:nvSpPr>
        <p:spPr>
          <a:xfrm rot="0">
            <a:off x="7378303" y="6348055"/>
            <a:ext cx="3653552" cy="307181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Phase 4: Testing &amp; Deployment</a:t>
            </a:r>
            <a:endParaRPr lang="zh-CN" altLang="en-US" sz="19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73" name="Rectangle"/>
          <p:cNvSpPr>
            <a:spLocks/>
          </p:cNvSpPr>
          <p:nvPr/>
        </p:nvSpPr>
        <p:spPr>
          <a:xfrm rot="0">
            <a:off x="7378303" y="6773108"/>
            <a:ext cx="6564154" cy="62888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0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Comprehensive testing including unit tests, integration testing, user acceptance testing, and full AWS cloud deployment</a:t>
            </a:r>
            <a:endParaRPr lang="zh-CN" altLang="en-US" sz="15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105262197"/>
      </p:ext>
    </p:extLst>
  </p:cSld>
  <p:clrMapOvr>
    <a:masterClrMapping/>
  </p:clrMapOvr>
</p:sld>
</file>

<file path=ppt/slides/slide9.xml><?xml version="1.0" encoding="utf-8"?>
<p:sld xmlns:p="http://schemas.openxmlformats.org/presentationml/2006/main" xmlns:r="http://schemas.openxmlformats.org/officeDocument/2006/relationships" xmlns:a="http://schemas.openxmlformats.org/drawing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0" name="Image" descr="preencoded.png"/>
          <p:cNvPicPr>
            <a:picLocks noChangeAspect="1"/>
          </p:cNvPicPr>
          <p:nvPr/>
        </p:nvPicPr>
        <p:blipFill>
          <a:blip r:embed="rId1" cstate="print"/>
          <a:stretch>
            <a:fillRect/>
          </a:stretch>
        </p:blipFill>
        <p:spPr>
          <a:xfrm rot="0">
            <a:off x="0" y="0"/>
            <a:ext cx="5486400" cy="8229600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81" name="Rectangle"/>
          <p:cNvSpPr>
            <a:spLocks/>
          </p:cNvSpPr>
          <p:nvPr/>
        </p:nvSpPr>
        <p:spPr>
          <a:xfrm rot="0">
            <a:off x="6189345" y="709136"/>
            <a:ext cx="5644515" cy="6276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49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39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AI System Performance</a:t>
            </a:r>
            <a:endParaRPr lang="zh-CN" altLang="en-US" sz="3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2" name="Rectangle"/>
          <p:cNvSpPr>
            <a:spLocks/>
          </p:cNvSpPr>
          <p:nvPr/>
        </p:nvSpPr>
        <p:spPr>
          <a:xfrm rot="0">
            <a:off x="6189345" y="1964412"/>
            <a:ext cx="2801182" cy="662820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52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520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91.2%</a:t>
            </a:r>
            <a:endParaRPr lang="zh-CN" altLang="en-US" sz="520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3" name="Rectangle"/>
          <p:cNvSpPr>
            <a:spLocks/>
          </p:cNvSpPr>
          <p:nvPr/>
        </p:nvSpPr>
        <p:spPr>
          <a:xfrm rot="0">
            <a:off x="6334482" y="2878216"/>
            <a:ext cx="2510909" cy="31384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Accuracy Rate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4" name="Rectangle"/>
          <p:cNvSpPr>
            <a:spLocks/>
          </p:cNvSpPr>
          <p:nvPr/>
        </p:nvSpPr>
        <p:spPr>
          <a:xfrm rot="0">
            <a:off x="6189345" y="3392924"/>
            <a:ext cx="2801182" cy="96404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ctr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Random Forest Classifier performance in threat prediction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5" name="Rectangle"/>
          <p:cNvSpPr>
            <a:spLocks/>
          </p:cNvSpPr>
          <p:nvPr/>
        </p:nvSpPr>
        <p:spPr>
          <a:xfrm rot="0">
            <a:off x="6189345" y="4582954"/>
            <a:ext cx="2801182" cy="62769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Synthetic Dataset Development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6" name="Rectangle"/>
          <p:cNvSpPr>
            <a:spLocks/>
          </p:cNvSpPr>
          <p:nvPr/>
        </p:nvSpPr>
        <p:spPr>
          <a:xfrm rot="0">
            <a:off x="6189345" y="5411510"/>
            <a:ext cx="2801182" cy="192809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Comprehensive training data incorporating location patterns, temporal factors, crowd density metrics, and historical crime hotspot analysis.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87" name="Rectangle"/>
          <p:cNvSpPr>
            <a:spLocks/>
          </p:cNvSpPr>
          <p:nvPr/>
        </p:nvSpPr>
        <p:spPr>
          <a:xfrm rot="0">
            <a:off x="9488210" y="1838920"/>
            <a:ext cx="4446746" cy="627697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030303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Automatic Anomaly Detection Features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88" name="Image" descr="preencoded.pn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 rot="0">
            <a:off x="9563576" y="2661166"/>
            <a:ext cx="301227" cy="376595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89" name="Rectangle"/>
          <p:cNvSpPr>
            <a:spLocks/>
          </p:cNvSpPr>
          <p:nvPr/>
        </p:nvSpPr>
        <p:spPr>
          <a:xfrm rot="0">
            <a:off x="10141029" y="2692597"/>
            <a:ext cx="2510908" cy="31384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Movement Analysis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90" name="Rectangle"/>
          <p:cNvSpPr>
            <a:spLocks/>
          </p:cNvSpPr>
          <p:nvPr/>
        </p:nvSpPr>
        <p:spPr>
          <a:xfrm rot="0">
            <a:off x="10141029" y="3207306"/>
            <a:ext cx="3793927" cy="96404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Detects sudden speed increases or erratic movement patterns that may indicate distress or danger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91" name="Image" descr="preencoded.png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 rot="0">
            <a:off x="9563576" y="4541639"/>
            <a:ext cx="301227" cy="376595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92" name="Rectangle"/>
          <p:cNvSpPr>
            <a:spLocks/>
          </p:cNvSpPr>
          <p:nvPr/>
        </p:nvSpPr>
        <p:spPr>
          <a:xfrm rot="0">
            <a:off x="10141029" y="4573072"/>
            <a:ext cx="2510908" cy="31384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Location Monitoring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93" name="Rectangle"/>
          <p:cNvSpPr>
            <a:spLocks/>
          </p:cNvSpPr>
          <p:nvPr/>
        </p:nvSpPr>
        <p:spPr>
          <a:xfrm rot="0">
            <a:off x="10141029" y="5087779"/>
            <a:ext cx="3793927" cy="64269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Identifies when users remain stationary in high-risk areas for extended periods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pic>
        <p:nvPicPr>
          <p:cNvPr id="194" name="Image" descr="preencoded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 rot="0">
            <a:off x="9563576" y="6100763"/>
            <a:ext cx="301227" cy="376595"/>
          </a:xfrm>
          <a:prstGeom prst="rect"/>
          <a:noFill/>
          <a:ln w="12700" cmpd="sng" cap="flat">
            <a:noFill/>
            <a:prstDash val="solid"/>
            <a:miter/>
          </a:ln>
        </p:spPr>
      </p:pic>
      <p:sp>
        <p:nvSpPr>
          <p:cNvPr id="195" name="Rectangle"/>
          <p:cNvSpPr>
            <a:spLocks/>
          </p:cNvSpPr>
          <p:nvPr/>
        </p:nvSpPr>
        <p:spPr>
          <a:xfrm rot="0">
            <a:off x="10141029" y="6132195"/>
            <a:ext cx="2510908" cy="313848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none" lIns="0" tIns="0" rIns="0" bIns="0" anchor="t" anchorCtr="0">
            <a:prstTxWarp prst="textNoShape"/>
          </a:bodyPr>
          <a:lstStyle/>
          <a:p>
            <a:pPr marL="0" indent="0" algn="l">
              <a:lnSpc>
                <a:spcPts val="245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950" b="0" i="0" u="none" strike="noStrike" kern="0" cap="none" spc="0" baseline="0">
                <a:solidFill>
                  <a:srgbClr val="464646"/>
                </a:solidFill>
                <a:latin typeface="DM Sans Semi Bold" pitchFamily="34" charset="0"/>
                <a:ea typeface="DM Sans Semi Bold" pitchFamily="34" charset="0"/>
                <a:cs typeface="DM Sans Semi Bold" pitchFamily="34" charset="0"/>
              </a:rPr>
              <a:t>Behavioural Patterns</a:t>
            </a:r>
            <a:endParaRPr lang="zh-CN" altLang="en-US" sz="19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  <p:sp>
        <p:nvSpPr>
          <p:cNvPr id="196" name="Rectangle"/>
          <p:cNvSpPr>
            <a:spLocks/>
          </p:cNvSpPr>
          <p:nvPr/>
        </p:nvSpPr>
        <p:spPr>
          <a:xfrm rot="0">
            <a:off x="10141029" y="6646902"/>
            <a:ext cx="3793927" cy="642699"/>
          </a:xfrm>
          <a:prstGeom prst="rect"/>
          <a:noFill/>
          <a:ln w="12700" cmpd="sng" cap="flat">
            <a:noFill/>
            <a:prstDash val="solid"/>
            <a:miter/>
          </a:ln>
        </p:spPr>
        <p:txBody>
          <a:bodyPr vert="horz" wrap="square" lIns="0" tIns="0" rIns="0" bIns="0" anchor="t" anchorCtr="0">
            <a:prstTxWarp prst="textNoShape"/>
          </a:bodyPr>
          <a:lstStyle/>
          <a:p>
            <a:pPr marL="0" indent="0" algn="l">
              <a:lnSpc>
                <a:spcPts val="2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1550" b="0" i="0" u="none" strike="noStrike" kern="0" cap="none" spc="0" baseline="0">
                <a:solidFill>
                  <a:srgbClr val="464646"/>
                </a:solidFill>
                <a:latin typeface="Inter Medium" pitchFamily="34" charset="0"/>
                <a:ea typeface="Inter Medium" pitchFamily="34" charset="0"/>
                <a:cs typeface="Inter Medium" pitchFamily="34" charset="0"/>
              </a:rPr>
              <a:t>Analyses deviation from normal travel routes and timing patterns</a:t>
            </a:r>
            <a:endParaRPr lang="zh-CN" altLang="en-US" sz="1550" b="0" i="0" u="none" strike="noStrike" kern="0" cap="none" spc="0" baseline="0">
              <a:solidFill>
                <a:schemeClr val="tx1"/>
              </a:solidFill>
              <a:latin typeface="Droid Sans"/>
              <a:ea typeface="Droid Sans"/>
              <a:cs typeface="Lucida Sans"/>
            </a:endParaRPr>
          </a:p>
        </p:txBody>
      </p:sp>
    </p:spTree>
    <p:extLst>
      <p:ext uri="{BB962C8B-B14F-4D97-AF65-F5344CB8AC3E}">
        <p14:creationId xmlns:p14="http://schemas.microsoft.com/office/powerpoint/2010/main" val="148408745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Office Theme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ppt/theme/theme2.xml><?xml version="1.0" encoding="utf-8"?>
<a:theme xmlns:a="http://schemas.openxmlformats.org/drawingml/2006/main" name="notesMaster1">
  <a:themeElements>
    <a:clrScheme name="notesMaster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notesMaster1">
      <a:majorFont>
        <a:latin typeface=""/>
        <a:ea typeface=""/>
        <a:cs typeface=""/>
      </a:majorFont>
      <a:minorFont>
        <a:latin typeface=""/>
        <a:ea typeface=""/>
        <a:cs typeface=""/>
      </a:minorFont>
    </a:fontScheme>
    <a:fmtScheme name="notesMaster1">
      <a:fillStyleLst>
        <a:solidFill>
          <a:schemeClr val="phClr"/>
        </a:solidFill>
        <a:gradFill/>
        <a:gradFill/>
      </a:fillStyleLst>
      <a:lnStyleLst>
        <a:ln/>
        <a:ln/>
        <a:ln/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/>
        <a:gradFill/>
      </a:bgFillStyleLst>
    </a:fmtScheme>
  </a:themeElements>
</a:theme>
</file>

<file path=docProps/app.xml><?xml version="1.0" encoding="utf-8"?>
<Properties xmlns="http://schemas.openxmlformats.org/officeDocument/2006/extended-properties">
  <Template>Normal.eit</Template>
  <TotalTime>1</TotalTime>
  <Application>Office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cp:lastModifiedBy>Mobile phone user</cp:lastModifiedBy>
  <cp:revision>1</cp:revision>
  <dcterms:created xsi:type="dcterms:W3CDTF">2025-09-17T10:31:16Z</dcterms:created>
  <dcterms:modified xsi:type="dcterms:W3CDTF">2025-09-26T04:52:48Z</dcterms:modified>
</cp:coreProperties>
</file>